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0" r:id="rId6"/>
  </p:sldMasterIdLst>
  <p:notesMasterIdLst>
    <p:notesMasterId r:id="rId60"/>
  </p:notesMasterIdLst>
  <p:sldIdLst>
    <p:sldId id="304" r:id="rId7"/>
    <p:sldId id="305" r:id="rId8"/>
    <p:sldId id="306" r:id="rId9"/>
    <p:sldId id="307" r:id="rId10"/>
    <p:sldId id="308" r:id="rId11"/>
    <p:sldId id="321" r:id="rId12"/>
    <p:sldId id="322" r:id="rId13"/>
    <p:sldId id="296" r:id="rId14"/>
    <p:sldId id="309" r:id="rId15"/>
    <p:sldId id="310" r:id="rId16"/>
    <p:sldId id="265" r:id="rId17"/>
    <p:sldId id="311" r:id="rId18"/>
    <p:sldId id="312" r:id="rId19"/>
    <p:sldId id="313" r:id="rId20"/>
    <p:sldId id="314" r:id="rId21"/>
    <p:sldId id="315" r:id="rId22"/>
    <p:sldId id="316" r:id="rId23"/>
    <p:sldId id="317" r:id="rId24"/>
    <p:sldId id="323" r:id="rId25"/>
    <p:sldId id="324" r:id="rId26"/>
    <p:sldId id="325" r:id="rId27"/>
    <p:sldId id="326" r:id="rId28"/>
    <p:sldId id="327" r:id="rId29"/>
    <p:sldId id="256" r:id="rId30"/>
    <p:sldId id="261" r:id="rId31"/>
    <p:sldId id="262" r:id="rId32"/>
    <p:sldId id="263" r:id="rId33"/>
    <p:sldId id="264" r:id="rId34"/>
    <p:sldId id="268" r:id="rId35"/>
    <p:sldId id="338" r:id="rId36"/>
    <p:sldId id="337" r:id="rId37"/>
    <p:sldId id="269" r:id="rId38"/>
    <p:sldId id="274" r:id="rId39"/>
    <p:sldId id="270" r:id="rId40"/>
    <p:sldId id="272" r:id="rId41"/>
    <p:sldId id="275" r:id="rId42"/>
    <p:sldId id="276" r:id="rId43"/>
    <p:sldId id="277" r:id="rId44"/>
    <p:sldId id="279" r:id="rId45"/>
    <p:sldId id="280" r:id="rId46"/>
    <p:sldId id="281" r:id="rId47"/>
    <p:sldId id="282" r:id="rId48"/>
    <p:sldId id="285" r:id="rId49"/>
    <p:sldId id="288" r:id="rId50"/>
    <p:sldId id="289" r:id="rId51"/>
    <p:sldId id="293" r:id="rId52"/>
    <p:sldId id="294" r:id="rId53"/>
    <p:sldId id="328" r:id="rId54"/>
    <p:sldId id="297" r:id="rId55"/>
    <p:sldId id="332" r:id="rId56"/>
    <p:sldId id="333" r:id="rId57"/>
    <p:sldId id="334" r:id="rId58"/>
    <p:sldId id="336" r:id="rId59"/>
  </p:sldIdLst>
  <p:sldSz cx="18288000" cy="10287000"/>
  <p:notesSz cx="6858000" cy="9144000"/>
  <p:embeddedFontLst>
    <p:embeddedFont>
      <p:font typeface="Arial Bold" panose="020B0704020202020204" pitchFamily="34" charset="0"/>
      <p:regular r:id="rId61"/>
      <p:bold r:id="rId62"/>
    </p:embeddedFont>
    <p:embeddedFont>
      <p:font typeface="Arimo" panose="020B0604020202020204" charset="0"/>
      <p:regular r:id="rId63"/>
    </p:embeddedFont>
    <p:embeddedFont>
      <p:font typeface="Arimo Bold" panose="020B0604020202020204" charset="0"/>
      <p:regular r:id="rId64"/>
    </p:embeddedFont>
    <p:embeddedFont>
      <p:font typeface="Calibri (MS)" panose="020B0604020202020204" charset="0"/>
      <p:regular r:id="rId65"/>
    </p:embeddedFont>
    <p:embeddedFont>
      <p:font typeface="Calibri (MS) Bold" panose="020B0604020202020204" charset="0"/>
      <p:regular r:id="rId66"/>
    </p:embeddedFont>
    <p:embeddedFont>
      <p:font typeface="Calibri (MS) Bold Italics" panose="020B0604020202020204" charset="0"/>
      <p:regular r:id="rId67"/>
    </p:embeddedFont>
    <p:embeddedFont>
      <p:font typeface="Kermit Light" panose="020F0503040000060003" pitchFamily="34"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D62B6-8FA8-4961-AE62-621A1FB66294}" v="1" dt="2026-02-24T14:33:30.410"/>
    <p1510:client id="{32A71177-ABE1-4C51-ACF2-9F2970C7820B}" v="1" dt="2026-02-24T14:57:42.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80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6.fntdata"/><Relationship Id="rId74"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font" Target="fonts/font1.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716DA-F980-4BF3-8A24-2DD158FD75E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385BDBB-1157-4D44-895F-3AB73E4390A3}">
      <dgm:prSet custT="1"/>
      <dgm:spPr/>
      <dgm:t>
        <a:bodyPr/>
        <a:lstStyle/>
        <a:p>
          <a:pPr>
            <a:lnSpc>
              <a:spcPct val="100000"/>
            </a:lnSpc>
          </a:pPr>
          <a:r>
            <a:rPr lang="en-US" sz="1400"/>
            <a:t>Encourage a love of reading</a:t>
          </a:r>
        </a:p>
      </dgm:t>
    </dgm:pt>
    <dgm:pt modelId="{A909DBDD-0FC7-4BA7-9BC5-D955A13C4D14}" type="parTrans" cxnId="{8AA8D29A-EF44-4458-B6C5-0C6FC1E3DCFB}">
      <dgm:prSet/>
      <dgm:spPr/>
      <dgm:t>
        <a:bodyPr/>
        <a:lstStyle/>
        <a:p>
          <a:endParaRPr lang="en-US"/>
        </a:p>
      </dgm:t>
    </dgm:pt>
    <dgm:pt modelId="{D3FAD28B-8DA1-49E2-BA15-36D2AE714830}" type="sibTrans" cxnId="{8AA8D29A-EF44-4458-B6C5-0C6FC1E3DCFB}">
      <dgm:prSet/>
      <dgm:spPr/>
      <dgm:t>
        <a:bodyPr/>
        <a:lstStyle/>
        <a:p>
          <a:pPr>
            <a:lnSpc>
              <a:spcPct val="100000"/>
            </a:lnSpc>
          </a:pPr>
          <a:endParaRPr lang="en-US"/>
        </a:p>
      </dgm:t>
    </dgm:pt>
    <dgm:pt modelId="{BFEE739C-90DC-4BA3-BDB4-A12E802EFFC7}">
      <dgm:prSet custT="1"/>
      <dgm:spPr/>
      <dgm:t>
        <a:bodyPr/>
        <a:lstStyle/>
        <a:p>
          <a:pPr>
            <a:lnSpc>
              <a:spcPct val="100000"/>
            </a:lnSpc>
          </a:pPr>
          <a:r>
            <a:rPr lang="en-US" sz="1400"/>
            <a:t>Enjoy stories together </a:t>
          </a:r>
        </a:p>
      </dgm:t>
    </dgm:pt>
    <dgm:pt modelId="{EBDEC591-117C-455B-88C3-D552A3C4F83E}" type="parTrans" cxnId="{5BB6D2FD-30D9-455F-B421-AE52403FCD91}">
      <dgm:prSet/>
      <dgm:spPr/>
      <dgm:t>
        <a:bodyPr/>
        <a:lstStyle/>
        <a:p>
          <a:endParaRPr lang="en-US"/>
        </a:p>
      </dgm:t>
    </dgm:pt>
    <dgm:pt modelId="{93FEC340-69DF-4911-A725-A14480B40F66}" type="sibTrans" cxnId="{5BB6D2FD-30D9-455F-B421-AE52403FCD91}">
      <dgm:prSet/>
      <dgm:spPr/>
      <dgm:t>
        <a:bodyPr/>
        <a:lstStyle/>
        <a:p>
          <a:pPr>
            <a:lnSpc>
              <a:spcPct val="100000"/>
            </a:lnSpc>
          </a:pPr>
          <a:endParaRPr lang="en-US"/>
        </a:p>
      </dgm:t>
    </dgm:pt>
    <dgm:pt modelId="{0B257D4C-B98F-4432-BB81-0AB745B8AC1C}">
      <dgm:prSet custT="1"/>
      <dgm:spPr/>
      <dgm:t>
        <a:bodyPr/>
        <a:lstStyle/>
        <a:p>
          <a:pPr>
            <a:lnSpc>
              <a:spcPct val="100000"/>
            </a:lnSpc>
          </a:pPr>
          <a:r>
            <a:rPr lang="en-US" sz="1600"/>
            <a:t>Read a little at a time but often</a:t>
          </a:r>
        </a:p>
      </dgm:t>
    </dgm:pt>
    <dgm:pt modelId="{DA22A619-7A2A-4ED4-BE73-09F7CEF6880B}" type="parTrans" cxnId="{B8D391ED-3C38-42ED-85FD-743FBA1163CD}">
      <dgm:prSet/>
      <dgm:spPr/>
      <dgm:t>
        <a:bodyPr/>
        <a:lstStyle/>
        <a:p>
          <a:endParaRPr lang="en-US"/>
        </a:p>
      </dgm:t>
    </dgm:pt>
    <dgm:pt modelId="{6BDBC9E6-DAC9-4A44-9BAD-A55D5BE74F60}" type="sibTrans" cxnId="{B8D391ED-3C38-42ED-85FD-743FBA1163CD}">
      <dgm:prSet/>
      <dgm:spPr/>
      <dgm:t>
        <a:bodyPr/>
        <a:lstStyle/>
        <a:p>
          <a:pPr>
            <a:lnSpc>
              <a:spcPct val="100000"/>
            </a:lnSpc>
          </a:pPr>
          <a:endParaRPr lang="en-US"/>
        </a:p>
      </dgm:t>
    </dgm:pt>
    <dgm:pt modelId="{0E3DD420-3F33-4213-AC4C-3A047E5B9441}">
      <dgm:prSet custT="1"/>
      <dgm:spPr/>
      <dgm:t>
        <a:bodyPr/>
        <a:lstStyle/>
        <a:p>
          <a:pPr>
            <a:lnSpc>
              <a:spcPct val="100000"/>
            </a:lnSpc>
          </a:pPr>
          <a:r>
            <a:rPr lang="en-US" sz="1400"/>
            <a:t>Talk about the story before, during and afterwards- discuss the plot, characters, their feelings and actions, how it makes you feel, predict what will happen and form opinions. </a:t>
          </a:r>
        </a:p>
      </dgm:t>
    </dgm:pt>
    <dgm:pt modelId="{8A5FF6ED-0BD9-4790-98A1-728602AF11B3}" type="parTrans" cxnId="{F9AD14A4-865E-4FBD-98F5-F8FC44F544AB}">
      <dgm:prSet/>
      <dgm:spPr/>
      <dgm:t>
        <a:bodyPr/>
        <a:lstStyle/>
        <a:p>
          <a:endParaRPr lang="en-US"/>
        </a:p>
      </dgm:t>
    </dgm:pt>
    <dgm:pt modelId="{443F2959-18A2-4A82-BC54-412A89077ED4}" type="sibTrans" cxnId="{F9AD14A4-865E-4FBD-98F5-F8FC44F544AB}">
      <dgm:prSet/>
      <dgm:spPr/>
      <dgm:t>
        <a:bodyPr/>
        <a:lstStyle/>
        <a:p>
          <a:pPr>
            <a:lnSpc>
              <a:spcPct val="100000"/>
            </a:lnSpc>
          </a:pPr>
          <a:endParaRPr lang="en-US"/>
        </a:p>
      </dgm:t>
    </dgm:pt>
    <dgm:pt modelId="{2EE561B2-A360-4733-BAE0-442FD279AA34}">
      <dgm:prSet custT="1"/>
      <dgm:spPr/>
      <dgm:t>
        <a:bodyPr/>
        <a:lstStyle/>
        <a:p>
          <a:pPr>
            <a:lnSpc>
              <a:spcPct val="100000"/>
            </a:lnSpc>
          </a:pPr>
          <a:r>
            <a:rPr lang="en-US" sz="1600"/>
            <a:t>Look up definitions of unknown words </a:t>
          </a:r>
        </a:p>
      </dgm:t>
    </dgm:pt>
    <dgm:pt modelId="{3029EBE3-100A-4AF9-B96D-9C386B462502}" type="parTrans" cxnId="{93D9E8CE-0F06-4050-824B-08474E920E65}">
      <dgm:prSet/>
      <dgm:spPr/>
      <dgm:t>
        <a:bodyPr/>
        <a:lstStyle/>
        <a:p>
          <a:endParaRPr lang="en-US"/>
        </a:p>
      </dgm:t>
    </dgm:pt>
    <dgm:pt modelId="{41D26D4B-15CB-4A3E-B2EA-D665F9BBC9C3}" type="sibTrans" cxnId="{93D9E8CE-0F06-4050-824B-08474E920E65}">
      <dgm:prSet/>
      <dgm:spPr/>
      <dgm:t>
        <a:bodyPr/>
        <a:lstStyle/>
        <a:p>
          <a:pPr>
            <a:lnSpc>
              <a:spcPct val="100000"/>
            </a:lnSpc>
          </a:pPr>
          <a:endParaRPr lang="en-US"/>
        </a:p>
      </dgm:t>
    </dgm:pt>
    <dgm:pt modelId="{861AB065-3141-4866-A850-89E17663DF98}">
      <dgm:prSet custT="1"/>
      <dgm:spPr/>
      <dgm:t>
        <a:bodyPr/>
        <a:lstStyle/>
        <a:p>
          <a:pPr>
            <a:lnSpc>
              <a:spcPct val="100000"/>
            </a:lnSpc>
          </a:pPr>
          <a:r>
            <a:rPr lang="en-US" sz="1600"/>
            <a:t>All reading is valuable. Reading can include: fiction, non-fiction, poetry, newspapers, magazines, football </a:t>
          </a:r>
          <a:r>
            <a:rPr lang="en-US" sz="1600" err="1"/>
            <a:t>programmes</a:t>
          </a:r>
          <a:r>
            <a:rPr lang="en-US" sz="1600"/>
            <a:t> and TV guides </a:t>
          </a:r>
        </a:p>
      </dgm:t>
    </dgm:pt>
    <dgm:pt modelId="{42ACCD04-1C0E-4056-BB46-AD1C6A78A28F}" type="parTrans" cxnId="{05577A10-ED2B-4C79-AEC7-666AA44799D3}">
      <dgm:prSet/>
      <dgm:spPr/>
      <dgm:t>
        <a:bodyPr/>
        <a:lstStyle/>
        <a:p>
          <a:endParaRPr lang="en-US"/>
        </a:p>
      </dgm:t>
    </dgm:pt>
    <dgm:pt modelId="{2CD2A38C-9393-489A-A1F2-EA52F2E8E222}" type="sibTrans" cxnId="{05577A10-ED2B-4C79-AEC7-666AA44799D3}">
      <dgm:prSet/>
      <dgm:spPr/>
      <dgm:t>
        <a:bodyPr/>
        <a:lstStyle/>
        <a:p>
          <a:pPr>
            <a:lnSpc>
              <a:spcPct val="100000"/>
            </a:lnSpc>
          </a:pPr>
          <a:endParaRPr lang="en-US"/>
        </a:p>
      </dgm:t>
    </dgm:pt>
    <dgm:pt modelId="{48D4DD1A-02B6-4384-B97E-173EE132DAF3}">
      <dgm:prSet custT="1"/>
      <dgm:spPr/>
      <dgm:t>
        <a:bodyPr/>
        <a:lstStyle/>
        <a:p>
          <a:pPr>
            <a:lnSpc>
              <a:spcPct val="100000"/>
            </a:lnSpc>
          </a:pPr>
          <a:r>
            <a:rPr lang="en-US" sz="1600"/>
            <a:t>Visit a library </a:t>
          </a:r>
        </a:p>
      </dgm:t>
    </dgm:pt>
    <dgm:pt modelId="{F875F344-AF3A-4752-8227-FAE5A4AEF86C}" type="parTrans" cxnId="{4810235B-2F6F-4DDE-A152-D8468CB8C2FE}">
      <dgm:prSet/>
      <dgm:spPr/>
      <dgm:t>
        <a:bodyPr/>
        <a:lstStyle/>
        <a:p>
          <a:endParaRPr lang="en-US"/>
        </a:p>
      </dgm:t>
    </dgm:pt>
    <dgm:pt modelId="{ED485E51-468B-499C-8A3D-78F7D13B3406}" type="sibTrans" cxnId="{4810235B-2F6F-4DDE-A152-D8468CB8C2FE}">
      <dgm:prSet/>
      <dgm:spPr/>
      <dgm:t>
        <a:bodyPr/>
        <a:lstStyle/>
        <a:p>
          <a:endParaRPr lang="en-US"/>
        </a:p>
      </dgm:t>
    </dgm:pt>
    <dgm:pt modelId="{BF58EE53-CD36-4553-AFD0-CDDEC5B2266E}" type="pres">
      <dgm:prSet presAssocID="{D90716DA-F980-4BF3-8A24-2DD158FD75EC}" presName="root" presStyleCnt="0">
        <dgm:presLayoutVars>
          <dgm:dir/>
          <dgm:resizeHandles val="exact"/>
        </dgm:presLayoutVars>
      </dgm:prSet>
      <dgm:spPr/>
    </dgm:pt>
    <dgm:pt modelId="{78E4C882-9926-410E-907D-4B6D1CB7A607}" type="pres">
      <dgm:prSet presAssocID="{D90716DA-F980-4BF3-8A24-2DD158FD75EC}" presName="container" presStyleCnt="0">
        <dgm:presLayoutVars>
          <dgm:dir/>
          <dgm:resizeHandles val="exact"/>
        </dgm:presLayoutVars>
      </dgm:prSet>
      <dgm:spPr/>
    </dgm:pt>
    <dgm:pt modelId="{106407D5-91F2-43C5-85DE-B55171BC1A71}" type="pres">
      <dgm:prSet presAssocID="{E385BDBB-1157-4D44-895F-3AB73E4390A3}" presName="compNode" presStyleCnt="0"/>
      <dgm:spPr/>
    </dgm:pt>
    <dgm:pt modelId="{D0907990-88B3-4AF8-B923-7577F4B97963}" type="pres">
      <dgm:prSet presAssocID="{E385BDBB-1157-4D44-895F-3AB73E4390A3}" presName="iconBgRect" presStyleLbl="bgShp" presStyleIdx="0" presStyleCnt="7"/>
      <dgm:spPr/>
    </dgm:pt>
    <dgm:pt modelId="{8182DF16-1EF0-42B9-B284-6A4C93544910}" type="pres">
      <dgm:prSet presAssocID="{E385BDBB-1157-4D44-895F-3AB73E4390A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a:ext>
      </dgm:extLst>
    </dgm:pt>
    <dgm:pt modelId="{6C095E4B-8C92-46B9-99EF-3F67379CAFDF}" type="pres">
      <dgm:prSet presAssocID="{E385BDBB-1157-4D44-895F-3AB73E4390A3}" presName="spaceRect" presStyleCnt="0"/>
      <dgm:spPr/>
    </dgm:pt>
    <dgm:pt modelId="{7B77E3F7-A930-4139-B025-96E4092A1DC4}" type="pres">
      <dgm:prSet presAssocID="{E385BDBB-1157-4D44-895F-3AB73E4390A3}" presName="textRect" presStyleLbl="revTx" presStyleIdx="0" presStyleCnt="7">
        <dgm:presLayoutVars>
          <dgm:chMax val="1"/>
          <dgm:chPref val="1"/>
        </dgm:presLayoutVars>
      </dgm:prSet>
      <dgm:spPr/>
    </dgm:pt>
    <dgm:pt modelId="{B92E1A0A-BCC8-4FDB-AB8D-E90AB2F5BDBB}" type="pres">
      <dgm:prSet presAssocID="{D3FAD28B-8DA1-49E2-BA15-36D2AE714830}" presName="sibTrans" presStyleLbl="sibTrans2D1" presStyleIdx="0" presStyleCnt="0"/>
      <dgm:spPr/>
    </dgm:pt>
    <dgm:pt modelId="{0614A170-A2E4-42FB-8CB1-19F2DF08F91D}" type="pres">
      <dgm:prSet presAssocID="{BFEE739C-90DC-4BA3-BDB4-A12E802EFFC7}" presName="compNode" presStyleCnt="0"/>
      <dgm:spPr/>
    </dgm:pt>
    <dgm:pt modelId="{EF33A86D-2A5A-43BE-904D-23CD80386810}" type="pres">
      <dgm:prSet presAssocID="{BFEE739C-90DC-4BA3-BDB4-A12E802EFFC7}" presName="iconBgRect" presStyleLbl="bgShp" presStyleIdx="1" presStyleCnt="7"/>
      <dgm:spPr/>
    </dgm:pt>
    <dgm:pt modelId="{6D7CE99C-659E-4913-BD3E-D8F159BDB596}" type="pres">
      <dgm:prSet presAssocID="{BFEE739C-90DC-4BA3-BDB4-A12E802EFFC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iling Face with No Fill"/>
        </a:ext>
      </dgm:extLst>
    </dgm:pt>
    <dgm:pt modelId="{9CF5EBFE-BAFA-4435-8EA8-6934DDEB0B43}" type="pres">
      <dgm:prSet presAssocID="{BFEE739C-90DC-4BA3-BDB4-A12E802EFFC7}" presName="spaceRect" presStyleCnt="0"/>
      <dgm:spPr/>
    </dgm:pt>
    <dgm:pt modelId="{42095F65-2902-44E0-BF2C-2564350FA537}" type="pres">
      <dgm:prSet presAssocID="{BFEE739C-90DC-4BA3-BDB4-A12E802EFFC7}" presName="textRect" presStyleLbl="revTx" presStyleIdx="1" presStyleCnt="7">
        <dgm:presLayoutVars>
          <dgm:chMax val="1"/>
          <dgm:chPref val="1"/>
        </dgm:presLayoutVars>
      </dgm:prSet>
      <dgm:spPr/>
    </dgm:pt>
    <dgm:pt modelId="{BD74AA89-3964-40E6-A11F-CEAD1DF47642}" type="pres">
      <dgm:prSet presAssocID="{93FEC340-69DF-4911-A725-A14480B40F66}" presName="sibTrans" presStyleLbl="sibTrans2D1" presStyleIdx="0" presStyleCnt="0"/>
      <dgm:spPr/>
    </dgm:pt>
    <dgm:pt modelId="{601D0947-EA45-42F4-8B2F-EE97EEDB6DA9}" type="pres">
      <dgm:prSet presAssocID="{0B257D4C-B98F-4432-BB81-0AB745B8AC1C}" presName="compNode" presStyleCnt="0"/>
      <dgm:spPr/>
    </dgm:pt>
    <dgm:pt modelId="{516DBA47-3A8E-4092-BB66-E557FF1ED4C9}" type="pres">
      <dgm:prSet presAssocID="{0B257D4C-B98F-4432-BB81-0AB745B8AC1C}" presName="iconBgRect" presStyleLbl="bgShp" presStyleIdx="2" presStyleCnt="7"/>
      <dgm:spPr/>
    </dgm:pt>
    <dgm:pt modelId="{03E613ED-1DAE-41EB-A18A-B2A9ED39F480}" type="pres">
      <dgm:prSet presAssocID="{0B257D4C-B98F-4432-BB81-0AB745B8AC1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F45EFEA8-4C70-4CFC-82C8-C98205F5E7BA}" type="pres">
      <dgm:prSet presAssocID="{0B257D4C-B98F-4432-BB81-0AB745B8AC1C}" presName="spaceRect" presStyleCnt="0"/>
      <dgm:spPr/>
    </dgm:pt>
    <dgm:pt modelId="{EDF26B9F-0ABF-43E9-9B0F-2048E36E2400}" type="pres">
      <dgm:prSet presAssocID="{0B257D4C-B98F-4432-BB81-0AB745B8AC1C}" presName="textRect" presStyleLbl="revTx" presStyleIdx="2" presStyleCnt="7">
        <dgm:presLayoutVars>
          <dgm:chMax val="1"/>
          <dgm:chPref val="1"/>
        </dgm:presLayoutVars>
      </dgm:prSet>
      <dgm:spPr/>
    </dgm:pt>
    <dgm:pt modelId="{3892C33B-E9DF-4F33-9E6B-6A9D4226D996}" type="pres">
      <dgm:prSet presAssocID="{6BDBC9E6-DAC9-4A44-9BAD-A55D5BE74F60}" presName="sibTrans" presStyleLbl="sibTrans2D1" presStyleIdx="0" presStyleCnt="0"/>
      <dgm:spPr/>
    </dgm:pt>
    <dgm:pt modelId="{D23448A2-D792-4851-834E-AEE60E6CA735}" type="pres">
      <dgm:prSet presAssocID="{0E3DD420-3F33-4213-AC4C-3A047E5B9441}" presName="compNode" presStyleCnt="0"/>
      <dgm:spPr/>
    </dgm:pt>
    <dgm:pt modelId="{199DC8BC-6899-4E3E-8450-B9595979FED9}" type="pres">
      <dgm:prSet presAssocID="{0E3DD420-3F33-4213-AC4C-3A047E5B9441}" presName="iconBgRect" presStyleLbl="bgShp" presStyleIdx="3" presStyleCnt="7"/>
      <dgm:spPr/>
    </dgm:pt>
    <dgm:pt modelId="{8519E48A-CF8A-4656-8B06-FE5325789CB5}" type="pres">
      <dgm:prSet presAssocID="{0E3DD420-3F33-4213-AC4C-3A047E5B944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rama"/>
        </a:ext>
      </dgm:extLst>
    </dgm:pt>
    <dgm:pt modelId="{76E3A51A-FC66-4437-9BD2-E1C768E3784F}" type="pres">
      <dgm:prSet presAssocID="{0E3DD420-3F33-4213-AC4C-3A047E5B9441}" presName="spaceRect" presStyleCnt="0"/>
      <dgm:spPr/>
    </dgm:pt>
    <dgm:pt modelId="{24354B88-7288-4D05-938E-888891CC6C8A}" type="pres">
      <dgm:prSet presAssocID="{0E3DD420-3F33-4213-AC4C-3A047E5B9441}" presName="textRect" presStyleLbl="revTx" presStyleIdx="3" presStyleCnt="7">
        <dgm:presLayoutVars>
          <dgm:chMax val="1"/>
          <dgm:chPref val="1"/>
        </dgm:presLayoutVars>
      </dgm:prSet>
      <dgm:spPr/>
    </dgm:pt>
    <dgm:pt modelId="{FDFE6663-1641-4B0A-9EDD-3F11525F0B41}" type="pres">
      <dgm:prSet presAssocID="{443F2959-18A2-4A82-BC54-412A89077ED4}" presName="sibTrans" presStyleLbl="sibTrans2D1" presStyleIdx="0" presStyleCnt="0"/>
      <dgm:spPr/>
    </dgm:pt>
    <dgm:pt modelId="{A7965B24-F726-4F36-94CF-634112FC5890}" type="pres">
      <dgm:prSet presAssocID="{2EE561B2-A360-4733-BAE0-442FD279AA34}" presName="compNode" presStyleCnt="0"/>
      <dgm:spPr/>
    </dgm:pt>
    <dgm:pt modelId="{1EEA3C3F-4B04-406D-AD88-D73AD338E3BF}" type="pres">
      <dgm:prSet presAssocID="{2EE561B2-A360-4733-BAE0-442FD279AA34}" presName="iconBgRect" presStyleLbl="bgShp" presStyleIdx="4" presStyleCnt="7"/>
      <dgm:spPr/>
    </dgm:pt>
    <dgm:pt modelId="{4587AC54-2B1B-4C5A-8AA1-5DC928B55018}" type="pres">
      <dgm:prSet presAssocID="{2EE561B2-A360-4733-BAE0-442FD279AA3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DD5EA38F-C5BD-4B0D-B1E0-625E29FD9340}" type="pres">
      <dgm:prSet presAssocID="{2EE561B2-A360-4733-BAE0-442FD279AA34}" presName="spaceRect" presStyleCnt="0"/>
      <dgm:spPr/>
    </dgm:pt>
    <dgm:pt modelId="{0B03DE99-07FE-4409-8BFE-D1A14A31AF7E}" type="pres">
      <dgm:prSet presAssocID="{2EE561B2-A360-4733-BAE0-442FD279AA34}" presName="textRect" presStyleLbl="revTx" presStyleIdx="4" presStyleCnt="7">
        <dgm:presLayoutVars>
          <dgm:chMax val="1"/>
          <dgm:chPref val="1"/>
        </dgm:presLayoutVars>
      </dgm:prSet>
      <dgm:spPr/>
    </dgm:pt>
    <dgm:pt modelId="{D8726C43-7DB8-4801-89BE-A2124C56F957}" type="pres">
      <dgm:prSet presAssocID="{41D26D4B-15CB-4A3E-B2EA-D665F9BBC9C3}" presName="sibTrans" presStyleLbl="sibTrans2D1" presStyleIdx="0" presStyleCnt="0"/>
      <dgm:spPr/>
    </dgm:pt>
    <dgm:pt modelId="{5D1E1A43-B3D2-4768-AC3B-D9E0D197D2AE}" type="pres">
      <dgm:prSet presAssocID="{861AB065-3141-4866-A850-89E17663DF98}" presName="compNode" presStyleCnt="0"/>
      <dgm:spPr/>
    </dgm:pt>
    <dgm:pt modelId="{10B29CC2-D800-42AA-BD5A-FACC0199745A}" type="pres">
      <dgm:prSet presAssocID="{861AB065-3141-4866-A850-89E17663DF98}" presName="iconBgRect" presStyleLbl="bgShp" presStyleIdx="5" presStyleCnt="7"/>
      <dgm:spPr/>
    </dgm:pt>
    <dgm:pt modelId="{61C61824-3E59-431F-8BD7-A4CE605E092D}" type="pres">
      <dgm:prSet presAssocID="{861AB065-3141-4866-A850-89E17663DF9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ootball"/>
        </a:ext>
      </dgm:extLst>
    </dgm:pt>
    <dgm:pt modelId="{3D79EBD1-02CD-4422-9458-58647C3944EB}" type="pres">
      <dgm:prSet presAssocID="{861AB065-3141-4866-A850-89E17663DF98}" presName="spaceRect" presStyleCnt="0"/>
      <dgm:spPr/>
    </dgm:pt>
    <dgm:pt modelId="{CE44B4CF-717B-4C56-8E92-A6F2BC49E192}" type="pres">
      <dgm:prSet presAssocID="{861AB065-3141-4866-A850-89E17663DF98}" presName="textRect" presStyleLbl="revTx" presStyleIdx="5" presStyleCnt="7">
        <dgm:presLayoutVars>
          <dgm:chMax val="1"/>
          <dgm:chPref val="1"/>
        </dgm:presLayoutVars>
      </dgm:prSet>
      <dgm:spPr/>
    </dgm:pt>
    <dgm:pt modelId="{806B4DD5-114C-4FDC-9496-E518F176B876}" type="pres">
      <dgm:prSet presAssocID="{2CD2A38C-9393-489A-A1F2-EA52F2E8E222}" presName="sibTrans" presStyleLbl="sibTrans2D1" presStyleIdx="0" presStyleCnt="0"/>
      <dgm:spPr/>
    </dgm:pt>
    <dgm:pt modelId="{EC77918D-A04E-4473-9EE9-F65819AA9CC5}" type="pres">
      <dgm:prSet presAssocID="{48D4DD1A-02B6-4384-B97E-173EE132DAF3}" presName="compNode" presStyleCnt="0"/>
      <dgm:spPr/>
    </dgm:pt>
    <dgm:pt modelId="{7A37D14A-FC43-4012-8883-528FA7FE01D9}" type="pres">
      <dgm:prSet presAssocID="{48D4DD1A-02B6-4384-B97E-173EE132DAF3}" presName="iconBgRect" presStyleLbl="bgShp" presStyleIdx="6" presStyleCnt="7"/>
      <dgm:spPr/>
    </dgm:pt>
    <dgm:pt modelId="{8AAFA08D-4EAC-4195-B7ED-258AB8BA8A1B}" type="pres">
      <dgm:prSet presAssocID="{48D4DD1A-02B6-4384-B97E-173EE132DAF3}"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oks on Shelf"/>
        </a:ext>
      </dgm:extLst>
    </dgm:pt>
    <dgm:pt modelId="{9266AA69-C907-4643-9ECC-87492A97CFF4}" type="pres">
      <dgm:prSet presAssocID="{48D4DD1A-02B6-4384-B97E-173EE132DAF3}" presName="spaceRect" presStyleCnt="0"/>
      <dgm:spPr/>
    </dgm:pt>
    <dgm:pt modelId="{B8FEB3FA-FCA0-41BB-B6A7-70A7190AAB95}" type="pres">
      <dgm:prSet presAssocID="{48D4DD1A-02B6-4384-B97E-173EE132DAF3}" presName="textRect" presStyleLbl="revTx" presStyleIdx="6" presStyleCnt="7">
        <dgm:presLayoutVars>
          <dgm:chMax val="1"/>
          <dgm:chPref val="1"/>
        </dgm:presLayoutVars>
      </dgm:prSet>
      <dgm:spPr/>
    </dgm:pt>
  </dgm:ptLst>
  <dgm:cxnLst>
    <dgm:cxn modelId="{C3BC8704-ADD0-43E0-AB31-3FDCE3E63ECF}" type="presOf" srcId="{D3FAD28B-8DA1-49E2-BA15-36D2AE714830}" destId="{B92E1A0A-BCC8-4FDB-AB8D-E90AB2F5BDBB}" srcOrd="0" destOrd="0" presId="urn:microsoft.com/office/officeart/2018/2/layout/IconCircleList"/>
    <dgm:cxn modelId="{05577A10-ED2B-4C79-AEC7-666AA44799D3}" srcId="{D90716DA-F980-4BF3-8A24-2DD158FD75EC}" destId="{861AB065-3141-4866-A850-89E17663DF98}" srcOrd="5" destOrd="0" parTransId="{42ACCD04-1C0E-4056-BB46-AD1C6A78A28F}" sibTransId="{2CD2A38C-9393-489A-A1F2-EA52F2E8E222}"/>
    <dgm:cxn modelId="{1EE37F21-C606-4766-8D78-833F95122D62}" type="presOf" srcId="{0E3DD420-3F33-4213-AC4C-3A047E5B9441}" destId="{24354B88-7288-4D05-938E-888891CC6C8A}" srcOrd="0" destOrd="0" presId="urn:microsoft.com/office/officeart/2018/2/layout/IconCircleList"/>
    <dgm:cxn modelId="{4810235B-2F6F-4DDE-A152-D8468CB8C2FE}" srcId="{D90716DA-F980-4BF3-8A24-2DD158FD75EC}" destId="{48D4DD1A-02B6-4384-B97E-173EE132DAF3}" srcOrd="6" destOrd="0" parTransId="{F875F344-AF3A-4752-8227-FAE5A4AEF86C}" sibTransId="{ED485E51-468B-499C-8A3D-78F7D13B3406}"/>
    <dgm:cxn modelId="{E7C1D244-FD17-4AB3-BAF3-CC261A8F9304}" type="presOf" srcId="{D90716DA-F980-4BF3-8A24-2DD158FD75EC}" destId="{BF58EE53-CD36-4553-AFD0-CDDEC5B2266E}" srcOrd="0" destOrd="0" presId="urn:microsoft.com/office/officeart/2018/2/layout/IconCircleList"/>
    <dgm:cxn modelId="{CFC93A55-6CB2-4139-B9A4-EE12DAF85FD4}" type="presOf" srcId="{2CD2A38C-9393-489A-A1F2-EA52F2E8E222}" destId="{806B4DD5-114C-4FDC-9496-E518F176B876}" srcOrd="0" destOrd="0" presId="urn:microsoft.com/office/officeart/2018/2/layout/IconCircleList"/>
    <dgm:cxn modelId="{FB3DBD77-5FC7-4771-BC12-52EB3E022B6E}" type="presOf" srcId="{48D4DD1A-02B6-4384-B97E-173EE132DAF3}" destId="{B8FEB3FA-FCA0-41BB-B6A7-70A7190AAB95}" srcOrd="0" destOrd="0" presId="urn:microsoft.com/office/officeart/2018/2/layout/IconCircleList"/>
    <dgm:cxn modelId="{8AA8D29A-EF44-4458-B6C5-0C6FC1E3DCFB}" srcId="{D90716DA-F980-4BF3-8A24-2DD158FD75EC}" destId="{E385BDBB-1157-4D44-895F-3AB73E4390A3}" srcOrd="0" destOrd="0" parTransId="{A909DBDD-0FC7-4BA7-9BC5-D955A13C4D14}" sibTransId="{D3FAD28B-8DA1-49E2-BA15-36D2AE714830}"/>
    <dgm:cxn modelId="{87BAB49D-6AE7-4BB6-971B-8F2DD341A0A6}" type="presOf" srcId="{0B257D4C-B98F-4432-BB81-0AB745B8AC1C}" destId="{EDF26B9F-0ABF-43E9-9B0F-2048E36E2400}" srcOrd="0" destOrd="0" presId="urn:microsoft.com/office/officeart/2018/2/layout/IconCircleList"/>
    <dgm:cxn modelId="{F9AD14A4-865E-4FBD-98F5-F8FC44F544AB}" srcId="{D90716DA-F980-4BF3-8A24-2DD158FD75EC}" destId="{0E3DD420-3F33-4213-AC4C-3A047E5B9441}" srcOrd="3" destOrd="0" parTransId="{8A5FF6ED-0BD9-4790-98A1-728602AF11B3}" sibTransId="{443F2959-18A2-4A82-BC54-412A89077ED4}"/>
    <dgm:cxn modelId="{CBEF8DAB-5136-4281-BC3E-B969F69D602C}" type="presOf" srcId="{93FEC340-69DF-4911-A725-A14480B40F66}" destId="{BD74AA89-3964-40E6-A11F-CEAD1DF47642}" srcOrd="0" destOrd="0" presId="urn:microsoft.com/office/officeart/2018/2/layout/IconCircleList"/>
    <dgm:cxn modelId="{919535AC-347A-4B99-A6EE-CEE2E774DAAF}" type="presOf" srcId="{6BDBC9E6-DAC9-4A44-9BAD-A55D5BE74F60}" destId="{3892C33B-E9DF-4F33-9E6B-6A9D4226D996}" srcOrd="0" destOrd="0" presId="urn:microsoft.com/office/officeart/2018/2/layout/IconCircleList"/>
    <dgm:cxn modelId="{8F3135B2-C94C-4E72-96BC-2CAE2C86A346}" type="presOf" srcId="{BFEE739C-90DC-4BA3-BDB4-A12E802EFFC7}" destId="{42095F65-2902-44E0-BF2C-2564350FA537}" srcOrd="0" destOrd="0" presId="urn:microsoft.com/office/officeart/2018/2/layout/IconCircleList"/>
    <dgm:cxn modelId="{3F7C00C3-959D-4C43-B6D6-6581862C72B8}" type="presOf" srcId="{443F2959-18A2-4A82-BC54-412A89077ED4}" destId="{FDFE6663-1641-4B0A-9EDD-3F11525F0B41}" srcOrd="0" destOrd="0" presId="urn:microsoft.com/office/officeart/2018/2/layout/IconCircleList"/>
    <dgm:cxn modelId="{93D9E8CE-0F06-4050-824B-08474E920E65}" srcId="{D90716DA-F980-4BF3-8A24-2DD158FD75EC}" destId="{2EE561B2-A360-4733-BAE0-442FD279AA34}" srcOrd="4" destOrd="0" parTransId="{3029EBE3-100A-4AF9-B96D-9C386B462502}" sibTransId="{41D26D4B-15CB-4A3E-B2EA-D665F9BBC9C3}"/>
    <dgm:cxn modelId="{6F22E3D0-5880-4372-A39C-513F8F6F55E6}" type="presOf" srcId="{E385BDBB-1157-4D44-895F-3AB73E4390A3}" destId="{7B77E3F7-A930-4139-B025-96E4092A1DC4}" srcOrd="0" destOrd="0" presId="urn:microsoft.com/office/officeart/2018/2/layout/IconCircleList"/>
    <dgm:cxn modelId="{0C6392EB-0511-4C5F-9CEA-84D7E5200297}" type="presOf" srcId="{41D26D4B-15CB-4A3E-B2EA-D665F9BBC9C3}" destId="{D8726C43-7DB8-4801-89BE-A2124C56F957}" srcOrd="0" destOrd="0" presId="urn:microsoft.com/office/officeart/2018/2/layout/IconCircleList"/>
    <dgm:cxn modelId="{B8D391ED-3C38-42ED-85FD-743FBA1163CD}" srcId="{D90716DA-F980-4BF3-8A24-2DD158FD75EC}" destId="{0B257D4C-B98F-4432-BB81-0AB745B8AC1C}" srcOrd="2" destOrd="0" parTransId="{DA22A619-7A2A-4ED4-BE73-09F7CEF6880B}" sibTransId="{6BDBC9E6-DAC9-4A44-9BAD-A55D5BE74F60}"/>
    <dgm:cxn modelId="{185C98F4-36CF-45C9-B549-6AFF816AE9BB}" type="presOf" srcId="{861AB065-3141-4866-A850-89E17663DF98}" destId="{CE44B4CF-717B-4C56-8E92-A6F2BC49E192}" srcOrd="0" destOrd="0" presId="urn:microsoft.com/office/officeart/2018/2/layout/IconCircleList"/>
    <dgm:cxn modelId="{4B79F4F6-98CE-462B-AEBC-338C5068710B}" type="presOf" srcId="{2EE561B2-A360-4733-BAE0-442FD279AA34}" destId="{0B03DE99-07FE-4409-8BFE-D1A14A31AF7E}" srcOrd="0" destOrd="0" presId="urn:microsoft.com/office/officeart/2018/2/layout/IconCircleList"/>
    <dgm:cxn modelId="{5BB6D2FD-30D9-455F-B421-AE52403FCD91}" srcId="{D90716DA-F980-4BF3-8A24-2DD158FD75EC}" destId="{BFEE739C-90DC-4BA3-BDB4-A12E802EFFC7}" srcOrd="1" destOrd="0" parTransId="{EBDEC591-117C-455B-88C3-D552A3C4F83E}" sibTransId="{93FEC340-69DF-4911-A725-A14480B40F66}"/>
    <dgm:cxn modelId="{0603B920-8FB2-4593-81C1-E7A7ACB5A86E}" type="presParOf" srcId="{BF58EE53-CD36-4553-AFD0-CDDEC5B2266E}" destId="{78E4C882-9926-410E-907D-4B6D1CB7A607}" srcOrd="0" destOrd="0" presId="urn:microsoft.com/office/officeart/2018/2/layout/IconCircleList"/>
    <dgm:cxn modelId="{D37ABF13-1C1B-45B1-8673-1E825EF00CB7}" type="presParOf" srcId="{78E4C882-9926-410E-907D-4B6D1CB7A607}" destId="{106407D5-91F2-43C5-85DE-B55171BC1A71}" srcOrd="0" destOrd="0" presId="urn:microsoft.com/office/officeart/2018/2/layout/IconCircleList"/>
    <dgm:cxn modelId="{07FACB71-BD98-4AC0-84D2-B6291EAA3668}" type="presParOf" srcId="{106407D5-91F2-43C5-85DE-B55171BC1A71}" destId="{D0907990-88B3-4AF8-B923-7577F4B97963}" srcOrd="0" destOrd="0" presId="urn:microsoft.com/office/officeart/2018/2/layout/IconCircleList"/>
    <dgm:cxn modelId="{787D0378-C1ED-495A-B9D3-80E676F52FEB}" type="presParOf" srcId="{106407D5-91F2-43C5-85DE-B55171BC1A71}" destId="{8182DF16-1EF0-42B9-B284-6A4C93544910}" srcOrd="1" destOrd="0" presId="urn:microsoft.com/office/officeart/2018/2/layout/IconCircleList"/>
    <dgm:cxn modelId="{0BA6545B-F835-4134-97A2-F14CF2411B70}" type="presParOf" srcId="{106407D5-91F2-43C5-85DE-B55171BC1A71}" destId="{6C095E4B-8C92-46B9-99EF-3F67379CAFDF}" srcOrd="2" destOrd="0" presId="urn:microsoft.com/office/officeart/2018/2/layout/IconCircleList"/>
    <dgm:cxn modelId="{C6692191-6254-4E2A-99F2-A23622984BF8}" type="presParOf" srcId="{106407D5-91F2-43C5-85DE-B55171BC1A71}" destId="{7B77E3F7-A930-4139-B025-96E4092A1DC4}" srcOrd="3" destOrd="0" presId="urn:microsoft.com/office/officeart/2018/2/layout/IconCircleList"/>
    <dgm:cxn modelId="{62A36E33-CC65-4CA1-84C1-BF4B2BA542C0}" type="presParOf" srcId="{78E4C882-9926-410E-907D-4B6D1CB7A607}" destId="{B92E1A0A-BCC8-4FDB-AB8D-E90AB2F5BDBB}" srcOrd="1" destOrd="0" presId="urn:microsoft.com/office/officeart/2018/2/layout/IconCircleList"/>
    <dgm:cxn modelId="{977F95DF-9689-489C-B12E-9534F70A37F6}" type="presParOf" srcId="{78E4C882-9926-410E-907D-4B6D1CB7A607}" destId="{0614A170-A2E4-42FB-8CB1-19F2DF08F91D}" srcOrd="2" destOrd="0" presId="urn:microsoft.com/office/officeart/2018/2/layout/IconCircleList"/>
    <dgm:cxn modelId="{23D63E9E-6997-44AD-9965-BCB226C5BA1B}" type="presParOf" srcId="{0614A170-A2E4-42FB-8CB1-19F2DF08F91D}" destId="{EF33A86D-2A5A-43BE-904D-23CD80386810}" srcOrd="0" destOrd="0" presId="urn:microsoft.com/office/officeart/2018/2/layout/IconCircleList"/>
    <dgm:cxn modelId="{BCC0BAC5-6ACD-4332-8063-6C05CC2134B4}" type="presParOf" srcId="{0614A170-A2E4-42FB-8CB1-19F2DF08F91D}" destId="{6D7CE99C-659E-4913-BD3E-D8F159BDB596}" srcOrd="1" destOrd="0" presId="urn:microsoft.com/office/officeart/2018/2/layout/IconCircleList"/>
    <dgm:cxn modelId="{71A7EAA6-FF7E-4437-AFCB-2BB6B02D87D2}" type="presParOf" srcId="{0614A170-A2E4-42FB-8CB1-19F2DF08F91D}" destId="{9CF5EBFE-BAFA-4435-8EA8-6934DDEB0B43}" srcOrd="2" destOrd="0" presId="urn:microsoft.com/office/officeart/2018/2/layout/IconCircleList"/>
    <dgm:cxn modelId="{DD34A8D8-FF7F-482A-82AC-2C2012E622D5}" type="presParOf" srcId="{0614A170-A2E4-42FB-8CB1-19F2DF08F91D}" destId="{42095F65-2902-44E0-BF2C-2564350FA537}" srcOrd="3" destOrd="0" presId="urn:microsoft.com/office/officeart/2018/2/layout/IconCircleList"/>
    <dgm:cxn modelId="{6DCF8CC9-E265-4A85-A63A-18F178FE8581}" type="presParOf" srcId="{78E4C882-9926-410E-907D-4B6D1CB7A607}" destId="{BD74AA89-3964-40E6-A11F-CEAD1DF47642}" srcOrd="3" destOrd="0" presId="urn:microsoft.com/office/officeart/2018/2/layout/IconCircleList"/>
    <dgm:cxn modelId="{03CE3CCE-62DD-4B6F-83FA-3032D93BBB1D}" type="presParOf" srcId="{78E4C882-9926-410E-907D-4B6D1CB7A607}" destId="{601D0947-EA45-42F4-8B2F-EE97EEDB6DA9}" srcOrd="4" destOrd="0" presId="urn:microsoft.com/office/officeart/2018/2/layout/IconCircleList"/>
    <dgm:cxn modelId="{277E321C-11D5-4FCA-BF76-D32300512B84}" type="presParOf" srcId="{601D0947-EA45-42F4-8B2F-EE97EEDB6DA9}" destId="{516DBA47-3A8E-4092-BB66-E557FF1ED4C9}" srcOrd="0" destOrd="0" presId="urn:microsoft.com/office/officeart/2018/2/layout/IconCircleList"/>
    <dgm:cxn modelId="{663EF2FB-CADC-4CE2-8FBE-E33B5380FD60}" type="presParOf" srcId="{601D0947-EA45-42F4-8B2F-EE97EEDB6DA9}" destId="{03E613ED-1DAE-41EB-A18A-B2A9ED39F480}" srcOrd="1" destOrd="0" presId="urn:microsoft.com/office/officeart/2018/2/layout/IconCircleList"/>
    <dgm:cxn modelId="{CE6D7521-C94A-431B-A142-90008629AD36}" type="presParOf" srcId="{601D0947-EA45-42F4-8B2F-EE97EEDB6DA9}" destId="{F45EFEA8-4C70-4CFC-82C8-C98205F5E7BA}" srcOrd="2" destOrd="0" presId="urn:microsoft.com/office/officeart/2018/2/layout/IconCircleList"/>
    <dgm:cxn modelId="{13620617-CB80-4297-9CCA-88A0D86FCED8}" type="presParOf" srcId="{601D0947-EA45-42F4-8B2F-EE97EEDB6DA9}" destId="{EDF26B9F-0ABF-43E9-9B0F-2048E36E2400}" srcOrd="3" destOrd="0" presId="urn:microsoft.com/office/officeart/2018/2/layout/IconCircleList"/>
    <dgm:cxn modelId="{776FC664-B48A-4634-87F9-B399763B9DE8}" type="presParOf" srcId="{78E4C882-9926-410E-907D-4B6D1CB7A607}" destId="{3892C33B-E9DF-4F33-9E6B-6A9D4226D996}" srcOrd="5" destOrd="0" presId="urn:microsoft.com/office/officeart/2018/2/layout/IconCircleList"/>
    <dgm:cxn modelId="{D2D84FD0-1B77-43A7-89E4-8F4F187A7BE5}" type="presParOf" srcId="{78E4C882-9926-410E-907D-4B6D1CB7A607}" destId="{D23448A2-D792-4851-834E-AEE60E6CA735}" srcOrd="6" destOrd="0" presId="urn:microsoft.com/office/officeart/2018/2/layout/IconCircleList"/>
    <dgm:cxn modelId="{D3C24CB0-A3A0-4085-87A2-1C83C2DCCF6C}" type="presParOf" srcId="{D23448A2-D792-4851-834E-AEE60E6CA735}" destId="{199DC8BC-6899-4E3E-8450-B9595979FED9}" srcOrd="0" destOrd="0" presId="urn:microsoft.com/office/officeart/2018/2/layout/IconCircleList"/>
    <dgm:cxn modelId="{9B65A82D-9F81-4560-97A0-C271053CB1A2}" type="presParOf" srcId="{D23448A2-D792-4851-834E-AEE60E6CA735}" destId="{8519E48A-CF8A-4656-8B06-FE5325789CB5}" srcOrd="1" destOrd="0" presId="urn:microsoft.com/office/officeart/2018/2/layout/IconCircleList"/>
    <dgm:cxn modelId="{BBD5B14B-19B2-4FEB-8AE1-6C3A4EBC673C}" type="presParOf" srcId="{D23448A2-D792-4851-834E-AEE60E6CA735}" destId="{76E3A51A-FC66-4437-9BD2-E1C768E3784F}" srcOrd="2" destOrd="0" presId="urn:microsoft.com/office/officeart/2018/2/layout/IconCircleList"/>
    <dgm:cxn modelId="{4D6E51F6-2753-44B9-903C-76BE239763CF}" type="presParOf" srcId="{D23448A2-D792-4851-834E-AEE60E6CA735}" destId="{24354B88-7288-4D05-938E-888891CC6C8A}" srcOrd="3" destOrd="0" presId="urn:microsoft.com/office/officeart/2018/2/layout/IconCircleList"/>
    <dgm:cxn modelId="{703028F7-9980-484A-AB2B-BA304B4727AE}" type="presParOf" srcId="{78E4C882-9926-410E-907D-4B6D1CB7A607}" destId="{FDFE6663-1641-4B0A-9EDD-3F11525F0B41}" srcOrd="7" destOrd="0" presId="urn:microsoft.com/office/officeart/2018/2/layout/IconCircleList"/>
    <dgm:cxn modelId="{58054D73-1930-4DA1-A12B-EDCA6BD9FB1D}" type="presParOf" srcId="{78E4C882-9926-410E-907D-4B6D1CB7A607}" destId="{A7965B24-F726-4F36-94CF-634112FC5890}" srcOrd="8" destOrd="0" presId="urn:microsoft.com/office/officeart/2018/2/layout/IconCircleList"/>
    <dgm:cxn modelId="{D13A8423-E856-417E-AE72-5BCCE40D14AA}" type="presParOf" srcId="{A7965B24-F726-4F36-94CF-634112FC5890}" destId="{1EEA3C3F-4B04-406D-AD88-D73AD338E3BF}" srcOrd="0" destOrd="0" presId="urn:microsoft.com/office/officeart/2018/2/layout/IconCircleList"/>
    <dgm:cxn modelId="{41ED84EF-F38D-4F73-92A1-E75A9F440330}" type="presParOf" srcId="{A7965B24-F726-4F36-94CF-634112FC5890}" destId="{4587AC54-2B1B-4C5A-8AA1-5DC928B55018}" srcOrd="1" destOrd="0" presId="urn:microsoft.com/office/officeart/2018/2/layout/IconCircleList"/>
    <dgm:cxn modelId="{F64188AB-488D-4840-A832-07F698CB19B6}" type="presParOf" srcId="{A7965B24-F726-4F36-94CF-634112FC5890}" destId="{DD5EA38F-C5BD-4B0D-B1E0-625E29FD9340}" srcOrd="2" destOrd="0" presId="urn:microsoft.com/office/officeart/2018/2/layout/IconCircleList"/>
    <dgm:cxn modelId="{D3FFE921-0368-4D82-B245-B955B919D4A6}" type="presParOf" srcId="{A7965B24-F726-4F36-94CF-634112FC5890}" destId="{0B03DE99-07FE-4409-8BFE-D1A14A31AF7E}" srcOrd="3" destOrd="0" presId="urn:microsoft.com/office/officeart/2018/2/layout/IconCircleList"/>
    <dgm:cxn modelId="{6A593606-ADE2-41FC-AD08-BA0D6FF13995}" type="presParOf" srcId="{78E4C882-9926-410E-907D-4B6D1CB7A607}" destId="{D8726C43-7DB8-4801-89BE-A2124C56F957}" srcOrd="9" destOrd="0" presId="urn:microsoft.com/office/officeart/2018/2/layout/IconCircleList"/>
    <dgm:cxn modelId="{C3A80671-EE04-4A2F-8CB4-43C76CF63903}" type="presParOf" srcId="{78E4C882-9926-410E-907D-4B6D1CB7A607}" destId="{5D1E1A43-B3D2-4768-AC3B-D9E0D197D2AE}" srcOrd="10" destOrd="0" presId="urn:microsoft.com/office/officeart/2018/2/layout/IconCircleList"/>
    <dgm:cxn modelId="{AA52E062-7F23-4713-A1FF-6930261863AC}" type="presParOf" srcId="{5D1E1A43-B3D2-4768-AC3B-D9E0D197D2AE}" destId="{10B29CC2-D800-42AA-BD5A-FACC0199745A}" srcOrd="0" destOrd="0" presId="urn:microsoft.com/office/officeart/2018/2/layout/IconCircleList"/>
    <dgm:cxn modelId="{ED0317EC-F302-46AE-ABB4-E02305C5B18C}" type="presParOf" srcId="{5D1E1A43-B3D2-4768-AC3B-D9E0D197D2AE}" destId="{61C61824-3E59-431F-8BD7-A4CE605E092D}" srcOrd="1" destOrd="0" presId="urn:microsoft.com/office/officeart/2018/2/layout/IconCircleList"/>
    <dgm:cxn modelId="{ED077A5B-D9E2-4170-920F-09BEF8659E71}" type="presParOf" srcId="{5D1E1A43-B3D2-4768-AC3B-D9E0D197D2AE}" destId="{3D79EBD1-02CD-4422-9458-58647C3944EB}" srcOrd="2" destOrd="0" presId="urn:microsoft.com/office/officeart/2018/2/layout/IconCircleList"/>
    <dgm:cxn modelId="{D7A7280C-9941-4722-B7C2-641782B017E1}" type="presParOf" srcId="{5D1E1A43-B3D2-4768-AC3B-D9E0D197D2AE}" destId="{CE44B4CF-717B-4C56-8E92-A6F2BC49E192}" srcOrd="3" destOrd="0" presId="urn:microsoft.com/office/officeart/2018/2/layout/IconCircleList"/>
    <dgm:cxn modelId="{C7C8C6F0-BBE9-458F-AC52-AA7A2FF62C0A}" type="presParOf" srcId="{78E4C882-9926-410E-907D-4B6D1CB7A607}" destId="{806B4DD5-114C-4FDC-9496-E518F176B876}" srcOrd="11" destOrd="0" presId="urn:microsoft.com/office/officeart/2018/2/layout/IconCircleList"/>
    <dgm:cxn modelId="{43DC0256-5773-4153-A780-F3148F3178A5}" type="presParOf" srcId="{78E4C882-9926-410E-907D-4B6D1CB7A607}" destId="{EC77918D-A04E-4473-9EE9-F65819AA9CC5}" srcOrd="12" destOrd="0" presId="urn:microsoft.com/office/officeart/2018/2/layout/IconCircleList"/>
    <dgm:cxn modelId="{E159F81A-4794-4FFE-8223-F48292C1D622}" type="presParOf" srcId="{EC77918D-A04E-4473-9EE9-F65819AA9CC5}" destId="{7A37D14A-FC43-4012-8883-528FA7FE01D9}" srcOrd="0" destOrd="0" presId="urn:microsoft.com/office/officeart/2018/2/layout/IconCircleList"/>
    <dgm:cxn modelId="{E4E20AFA-A6FD-4472-B3D4-177239E11E96}" type="presParOf" srcId="{EC77918D-A04E-4473-9EE9-F65819AA9CC5}" destId="{8AAFA08D-4EAC-4195-B7ED-258AB8BA8A1B}" srcOrd="1" destOrd="0" presId="urn:microsoft.com/office/officeart/2018/2/layout/IconCircleList"/>
    <dgm:cxn modelId="{F181707B-9AF0-417D-A999-0CAD2D8EA8A9}" type="presParOf" srcId="{EC77918D-A04E-4473-9EE9-F65819AA9CC5}" destId="{9266AA69-C907-4643-9ECC-87492A97CFF4}" srcOrd="2" destOrd="0" presId="urn:microsoft.com/office/officeart/2018/2/layout/IconCircleList"/>
    <dgm:cxn modelId="{7BBF4090-C5C1-4D7D-BBC2-08516F6D6C88}" type="presParOf" srcId="{EC77918D-A04E-4473-9EE9-F65819AA9CC5}" destId="{B8FEB3FA-FCA0-41BB-B6A7-70A7190AAB9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07990-88B3-4AF8-B923-7577F4B97963}">
      <dsp:nvSpPr>
        <dsp:cNvPr id="0" name=""/>
        <dsp:cNvSpPr/>
      </dsp:nvSpPr>
      <dsp:spPr>
        <a:xfrm>
          <a:off x="433762" y="244062"/>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2DF16-1EF0-42B9-B284-6A4C93544910}">
      <dsp:nvSpPr>
        <dsp:cNvPr id="0" name=""/>
        <dsp:cNvSpPr/>
      </dsp:nvSpPr>
      <dsp:spPr>
        <a:xfrm>
          <a:off x="719679" y="529979"/>
          <a:ext cx="789675" cy="789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7E3F7-A930-4139-B025-96E4092A1DC4}">
      <dsp:nvSpPr>
        <dsp:cNvPr id="0" name=""/>
        <dsp:cNvSpPr/>
      </dsp:nvSpPr>
      <dsp:spPr>
        <a:xfrm>
          <a:off x="2087023" y="244062"/>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Encourage a love of reading</a:t>
          </a:r>
        </a:p>
      </dsp:txBody>
      <dsp:txXfrm>
        <a:off x="2087023" y="244062"/>
        <a:ext cx="3209270" cy="1361508"/>
      </dsp:txXfrm>
    </dsp:sp>
    <dsp:sp modelId="{EF33A86D-2A5A-43BE-904D-23CD80386810}">
      <dsp:nvSpPr>
        <dsp:cNvPr id="0" name=""/>
        <dsp:cNvSpPr/>
      </dsp:nvSpPr>
      <dsp:spPr>
        <a:xfrm>
          <a:off x="5855485" y="244062"/>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7CE99C-659E-4913-BD3E-D8F159BDB596}">
      <dsp:nvSpPr>
        <dsp:cNvPr id="0" name=""/>
        <dsp:cNvSpPr/>
      </dsp:nvSpPr>
      <dsp:spPr>
        <a:xfrm>
          <a:off x="6141402" y="529979"/>
          <a:ext cx="789675" cy="789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95F65-2902-44E0-BF2C-2564350FA537}">
      <dsp:nvSpPr>
        <dsp:cNvPr id="0" name=""/>
        <dsp:cNvSpPr/>
      </dsp:nvSpPr>
      <dsp:spPr>
        <a:xfrm>
          <a:off x="7508745" y="244062"/>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Enjoy stories together </a:t>
          </a:r>
        </a:p>
      </dsp:txBody>
      <dsp:txXfrm>
        <a:off x="7508745" y="244062"/>
        <a:ext cx="3209270" cy="1361508"/>
      </dsp:txXfrm>
    </dsp:sp>
    <dsp:sp modelId="{516DBA47-3A8E-4092-BB66-E557FF1ED4C9}">
      <dsp:nvSpPr>
        <dsp:cNvPr id="0" name=""/>
        <dsp:cNvSpPr/>
      </dsp:nvSpPr>
      <dsp:spPr>
        <a:xfrm>
          <a:off x="11277207" y="244062"/>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E613ED-1DAE-41EB-A18A-B2A9ED39F480}">
      <dsp:nvSpPr>
        <dsp:cNvPr id="0" name=""/>
        <dsp:cNvSpPr/>
      </dsp:nvSpPr>
      <dsp:spPr>
        <a:xfrm>
          <a:off x="11563124" y="529979"/>
          <a:ext cx="789675" cy="789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26B9F-0ABF-43E9-9B0F-2048E36E2400}">
      <dsp:nvSpPr>
        <dsp:cNvPr id="0" name=""/>
        <dsp:cNvSpPr/>
      </dsp:nvSpPr>
      <dsp:spPr>
        <a:xfrm>
          <a:off x="12930468" y="244062"/>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Read a little at a time but often</a:t>
          </a:r>
        </a:p>
      </dsp:txBody>
      <dsp:txXfrm>
        <a:off x="12930468" y="244062"/>
        <a:ext cx="3209270" cy="1361508"/>
      </dsp:txXfrm>
    </dsp:sp>
    <dsp:sp modelId="{199DC8BC-6899-4E3E-8450-B9595979FED9}">
      <dsp:nvSpPr>
        <dsp:cNvPr id="0" name=""/>
        <dsp:cNvSpPr/>
      </dsp:nvSpPr>
      <dsp:spPr>
        <a:xfrm>
          <a:off x="433762" y="2783375"/>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9E48A-CF8A-4656-8B06-FE5325789CB5}">
      <dsp:nvSpPr>
        <dsp:cNvPr id="0" name=""/>
        <dsp:cNvSpPr/>
      </dsp:nvSpPr>
      <dsp:spPr>
        <a:xfrm>
          <a:off x="719679" y="3069291"/>
          <a:ext cx="789675" cy="7896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54B88-7288-4D05-938E-888891CC6C8A}">
      <dsp:nvSpPr>
        <dsp:cNvPr id="0" name=""/>
        <dsp:cNvSpPr/>
      </dsp:nvSpPr>
      <dsp:spPr>
        <a:xfrm>
          <a:off x="2087023" y="2783375"/>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Talk about the story before, during and afterwards- discuss the plot, characters, their feelings and actions, how it makes you feel, predict what will happen and form opinions. </a:t>
          </a:r>
        </a:p>
      </dsp:txBody>
      <dsp:txXfrm>
        <a:off x="2087023" y="2783375"/>
        <a:ext cx="3209270" cy="1361508"/>
      </dsp:txXfrm>
    </dsp:sp>
    <dsp:sp modelId="{1EEA3C3F-4B04-406D-AD88-D73AD338E3BF}">
      <dsp:nvSpPr>
        <dsp:cNvPr id="0" name=""/>
        <dsp:cNvSpPr/>
      </dsp:nvSpPr>
      <dsp:spPr>
        <a:xfrm>
          <a:off x="5855485" y="2783375"/>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7AC54-2B1B-4C5A-8AA1-5DC928B55018}">
      <dsp:nvSpPr>
        <dsp:cNvPr id="0" name=""/>
        <dsp:cNvSpPr/>
      </dsp:nvSpPr>
      <dsp:spPr>
        <a:xfrm>
          <a:off x="6141402" y="3069291"/>
          <a:ext cx="789675" cy="7896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03DE99-07FE-4409-8BFE-D1A14A31AF7E}">
      <dsp:nvSpPr>
        <dsp:cNvPr id="0" name=""/>
        <dsp:cNvSpPr/>
      </dsp:nvSpPr>
      <dsp:spPr>
        <a:xfrm>
          <a:off x="7508745" y="2783375"/>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Look up definitions of unknown words </a:t>
          </a:r>
        </a:p>
      </dsp:txBody>
      <dsp:txXfrm>
        <a:off x="7508745" y="2783375"/>
        <a:ext cx="3209270" cy="1361508"/>
      </dsp:txXfrm>
    </dsp:sp>
    <dsp:sp modelId="{10B29CC2-D800-42AA-BD5A-FACC0199745A}">
      <dsp:nvSpPr>
        <dsp:cNvPr id="0" name=""/>
        <dsp:cNvSpPr/>
      </dsp:nvSpPr>
      <dsp:spPr>
        <a:xfrm>
          <a:off x="11277207" y="2783375"/>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C61824-3E59-431F-8BD7-A4CE605E092D}">
      <dsp:nvSpPr>
        <dsp:cNvPr id="0" name=""/>
        <dsp:cNvSpPr/>
      </dsp:nvSpPr>
      <dsp:spPr>
        <a:xfrm>
          <a:off x="11563124" y="3069291"/>
          <a:ext cx="789675" cy="7896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4B4CF-717B-4C56-8E92-A6F2BC49E192}">
      <dsp:nvSpPr>
        <dsp:cNvPr id="0" name=""/>
        <dsp:cNvSpPr/>
      </dsp:nvSpPr>
      <dsp:spPr>
        <a:xfrm>
          <a:off x="12930468" y="2783375"/>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All reading is valuable. Reading can include: fiction, non-fiction, poetry, newspapers, magazines, football </a:t>
          </a:r>
          <a:r>
            <a:rPr lang="en-US" sz="1600" kern="1200" err="1"/>
            <a:t>programmes</a:t>
          </a:r>
          <a:r>
            <a:rPr lang="en-US" sz="1600" kern="1200"/>
            <a:t> and TV guides </a:t>
          </a:r>
        </a:p>
      </dsp:txBody>
      <dsp:txXfrm>
        <a:off x="12930468" y="2783375"/>
        <a:ext cx="3209270" cy="1361508"/>
      </dsp:txXfrm>
    </dsp:sp>
    <dsp:sp modelId="{7A37D14A-FC43-4012-8883-528FA7FE01D9}">
      <dsp:nvSpPr>
        <dsp:cNvPr id="0" name=""/>
        <dsp:cNvSpPr/>
      </dsp:nvSpPr>
      <dsp:spPr>
        <a:xfrm>
          <a:off x="433762" y="5322687"/>
          <a:ext cx="1361508" cy="13615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FA08D-4EAC-4195-B7ED-258AB8BA8A1B}">
      <dsp:nvSpPr>
        <dsp:cNvPr id="0" name=""/>
        <dsp:cNvSpPr/>
      </dsp:nvSpPr>
      <dsp:spPr>
        <a:xfrm>
          <a:off x="719679" y="5608604"/>
          <a:ext cx="789675" cy="7896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EB3FA-FCA0-41BB-B6A7-70A7190AAB95}">
      <dsp:nvSpPr>
        <dsp:cNvPr id="0" name=""/>
        <dsp:cNvSpPr/>
      </dsp:nvSpPr>
      <dsp:spPr>
        <a:xfrm>
          <a:off x="2087023" y="5322687"/>
          <a:ext cx="3209270" cy="136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Visit a library </a:t>
          </a:r>
        </a:p>
      </dsp:txBody>
      <dsp:txXfrm>
        <a:off x="2087023" y="5322687"/>
        <a:ext cx="3209270" cy="136150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39:08.8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1,'32'-1,"1"2,-1 2,1 1,57 14,-37-6,0-2,0-3,79 1,-9-1,-117-6,0-1,-1 1,1 0,0 1,0 0,-1 0,1 0,-1 0,0 1,1 0,-1 0,0 0,-1 1,1 0,-1 0,1 0,-1 0,0 0,-1 1,6 8,-7-9,-1 0,1 0,-1 1,1-1,-1 0,-1 1,1-1,0 1,-1-1,0 1,0-1,-1 1,1-1,-1 1,0-1,0 0,0 1,-1-1,1 0,-1 0,0 0,-1 0,1 0,0 0,-1-1,0 1,-5 4,1-1,-1 0,0-1,0 0,-1-1,1 0,-1 0,0-1,-1 0,1-1,-1 0,1 0,-1-1,-17 2,-15 0,-80-3,91-1,-23 0,15 2,-51-6,82 3,1 0,-1 0,1-1,0 1,-1-2,1 1,0-1,0 0,1 0,-1-1,1 0,0 0,-7-6,12 9,-1 0,1 0,0 0,0 0,0 0,0 0,1 0,-1 0,0-1,0 1,1 0,-1-1,0 1,1 0,-1-1,1 1,0 0,0-1,-1 1,1-1,0 1,0-1,0 1,0-1,1 1,-1 0,0-1,1 1,-1-1,1 1,-1 0,1-1,-1 1,1 0,0 0,0-1,0 1,0 0,0 0,0 0,0 0,0 0,0 0,0 0,0 1,1-1,1-1,5-2,0 0,1 0,-1 1,1 0,0 0,11-1,23-3,0 3,-1 1,1 2,45 6,-78-4,-1 1,1 0,-1 0,1 1,-1 1,0-1,0 2,-1-1,1 1,-1 0,0 1,0 0,-1 0,1 1,-2 0,1 0,-1 1,0-1,0 2,-1-1,0 0,0 1,4 12,4 21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3:00.8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4:00.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0,'128'1,"154"22,16 7,-182-20,-62-4,0 3,0 2,-1 3,66 25,-85-28,0-1,1-1,0-2,1-2,36 1,184-7,-117-3,1163 3,-1264 3,0 2,0 2,48 13,-41-8,83 9,-70-17,-7-2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20.5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0,'11'0,"14"0,14 0,11 0,7 0,6 0,2 0,2 0,-1 0,0 0,-1 0,-1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23.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3,'162'-2,"182"6,-337-3,1 1,0 0,-1 0,1 0,-1 1,0 0,0 1,0 0,0 0,-1 0,1 1,8 7,-13-10,0 0,0 0,0 0,-1 0,1 0,0 0,-1 0,0 1,1-1,-1 0,0 1,0-1,0 1,-1 0,1-1,-1 1,1 0,-1-1,0 1,0 0,0-1,0 1,0 0,-1-1,0 1,1-1,-1 1,0 0,0-1,0 0,0 1,-1-1,1 0,-1 1,1-1,-1 0,0 0,0 0,-2 2,-8 7,-1-1,-1 0,0-1,0 0,-1-1,0-1,0 0,0-1,-22 6,12-6,1-1,-1-1,0 0,0-2,-38-2,54-1,0-1,0 0,-1 0,1-1,1-1,-1 1,0-1,1-1,0 1,0-1,0-1,1 1,-10-11,-14-10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1T17:51:39.0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0 245,'1'3,"0"1,0-1,0 1,1-1,-1 0,1 0,0 0,0 0,0 0,5 5,4 7,10 18,-11-19,-1 0,0 1,-2 0,1 1,9 30,-3 10,-4-21,-1 0,-2 1,2 40,-11 100,4 50,-2-222,1-1,-1 1,1 0,0 0,0 0,1-1,-1 1,1 0,-1-1,1 1,0-1,1 0,-1 0,1 0,-1 0,1 0,0 0,0-1,0 1,0-1,0 0,1 0,-1 0,1 0,-1-1,1 1,0-1,0 0,-1 0,1 0,7 0,4 0,-1-1,0 0,0-1,0 0,0-1,0-1,23-7,-4 1,0 2,51-5,-52 8,-23 3,-1-1,1 0,-1 0,1-1,-1 0,0 0,0-1,0 0,-1-1,1 1,-1-2,0 1,12-12,-15 12,0 0,-1 0,1 0,-1 0,0 0,0-1,0 0,-1 1,0-1,0 0,-1 0,1 0,-1 0,-1 0,1 0,-1-1,0 1,0 0,-1 0,-1-9,0 4,-1 1,1-1,-1 1,-1 0,0 0,-1 0,0 1,0 0,-1 0,0 0,0 0,-1 1,0 0,-1 1,-13-11,13 11,-1 0,1 0,0-1,1 0,0-1,0 1,1-1,0-1,0 1,1-1,0 0,-6-19,9 21,-1-1,1 0,0 0,1 0,0 0,0 0,1 0,0-1,1 1,0 0,1 0,-1 0,2 0,-1 1,7-15,-6 17,11-21,15-45,-26 63,0-1,-1 1,0-1,-1 0,0 0,-1 0,0 0,-2-18,-2 3,-1 0,-1 0,-1 1,-1 0,-16-32,21 50,0-1,-1 0,0 1,0 0,-1 0,0 0,0 0,0 1,-1 0,0 0,0 0,0 1,0-1,-1 2,1-1,-1 1,0 0,0 0,-1 1,1 0,0 0,-9 0,12 2,0 0,0 0,-1 0,1 1,0 0,0 0,0 0,0 0,0 0,0 1,0 0,1 0,-1 0,0 0,1 0,0 1,-1 0,1 0,0 0,-4 5,2-2,0 1,1 0,0 1,0-1,0 1,1 0,0-1,1 1,-2 11,-1 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47.7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1,'11'0,"14"0,14 0,11 0,7 0,6 0,2 0,1 0,0 0,0 0,-1 0,0 0,-12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49.5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0,'22'0,"17"0,13 0,9 0,5 0,1 0,-10 11,-4 4,-1-1,-8 8,-2 0,4-4,4-4,4-6,-6-3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5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258 463,'-7'0,"0"0,-1-1,1 0,-1 0,1-1,0 1,0-2,0 1,0-1,0 0,0 0,1-1,0 0,-1 0,2-1,-1 0,0 0,1 0,0 0,0-1,0 0,1 0,0 0,0-1,-5-11,3 1,0-1,0 0,2 0,0 0,1-1,1 1,1-1,0 1,3-24,-1 36,-1 0,1 0,1 0,-1 0,1 0,0 0,0 0,1 1,0-1,0 1,0-1,0 1,1 0,0 1,0-1,5-4,-1 3,-1 1,1 0,0 0,0 0,0 1,0 0,1 1,-1 0,1 1,11-3,-7 3,0 0,0 1,0 0,0 1,0 0,0 1,0 1,0 0,0 1,-1 0,1 1,-1 0,1 1,-2 1,18 9,-21-8,-1-1,0 1,-1 0,1 0,-1 1,-1 0,1 0,-1 1,-1-1,0 1,0 0,0 0,3 17,-3-6,0-1,-1 1,-2 0,0-1,-2 35,0-47,0-1,1 0,-2 0,1 1,-1-1,0 0,0-1,-1 1,0 0,0-1,0 1,-1-1,1 0,-1 0,0 0,-1-1,1 1,-1-1,0 0,0 0,0-1,-1 0,1 0,-1 0,0 0,0-1,0 0,-7 1,-15 3,0-2,0-1,-1-1,-54-3,72 0,-4 1,0-1,0 0,-1-2,1 1,-16-7,26 7,-1 0,1 0,0-1,0 0,0 0,0 0,0-1,1 0,-1 0,1 0,0 0,0-1,1 1,-1-1,1 0,-3-7,-11-28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57.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13T10:42:58.1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1F98-7D48-F1E0-6BA2-D91C2F1CB4D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9FA30EEA-D262-E3ED-7142-2A4897608DD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8ACA890-3D82-9B46-A224-257322BAC24C}"/>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5" name="Footer Placeholder 4">
            <a:extLst>
              <a:ext uri="{FF2B5EF4-FFF2-40B4-BE49-F238E27FC236}">
                <a16:creationId xmlns:a16="http://schemas.microsoft.com/office/drawing/2014/main" id="{D6C74D3F-F066-2EC3-3F25-A571F44499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6A0E4A-32F3-6D7B-F054-2F0B8D1DD3A1}"/>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360923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0DE6-243F-1E01-42A9-33726D2C16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0C38E7-97FB-A025-E962-3130ED4C80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778357-C0A8-A23D-6E1A-5647F13B1AC7}"/>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5" name="Footer Placeholder 4">
            <a:extLst>
              <a:ext uri="{FF2B5EF4-FFF2-40B4-BE49-F238E27FC236}">
                <a16:creationId xmlns:a16="http://schemas.microsoft.com/office/drawing/2014/main" id="{50040089-3AB0-D429-A36A-6D1A4A4560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2C7F4-B5D7-418B-6D94-706EBA9544AF}"/>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1386330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9A5F-EAA3-D0A5-4B56-A55F270A2EA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EED802-7802-CB71-E0F7-B8C42BDAE7D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53E9B1-C412-B83C-70D9-ADC1565691E3}"/>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5" name="Footer Placeholder 4">
            <a:extLst>
              <a:ext uri="{FF2B5EF4-FFF2-40B4-BE49-F238E27FC236}">
                <a16:creationId xmlns:a16="http://schemas.microsoft.com/office/drawing/2014/main" id="{9E4A9702-9ABE-EE8E-CB5B-E54448CC13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A78CA-4D0B-DA5B-987D-8B58E9A530A6}"/>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204607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8CB9-F831-C26A-4847-395C7F0DB6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2317-C765-FC79-4301-6427260CD1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288E05-AFB1-9A0E-DE15-0C7947617C3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C3BB57-CEBA-684E-8249-3ECC857ACCD8}"/>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6" name="Footer Placeholder 5">
            <a:extLst>
              <a:ext uri="{FF2B5EF4-FFF2-40B4-BE49-F238E27FC236}">
                <a16:creationId xmlns:a16="http://schemas.microsoft.com/office/drawing/2014/main" id="{02BBA5D2-D568-4911-45C0-2F8AF5F46C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8AAFED-0415-3F73-651C-4CAA0E0E49A4}"/>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329110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D982-AC7C-3F26-D61F-DF6CC9518C54}"/>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5D70847-E5AD-8E84-BCD0-C6595F62D45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98280E2-8A83-03FE-011E-6D7C7701611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07C988-C4E7-7A64-E39F-99581D60566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C2F1A1F-B723-EF85-1C4D-C6EAB2EB7CE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E9DD08-E086-5072-DE5D-B9C4BD0099CC}"/>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8" name="Footer Placeholder 7">
            <a:extLst>
              <a:ext uri="{FF2B5EF4-FFF2-40B4-BE49-F238E27FC236}">
                <a16:creationId xmlns:a16="http://schemas.microsoft.com/office/drawing/2014/main" id="{D5AC84AA-B4CE-21F3-78C4-AF9DEA70BD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E20572-F786-3789-A3B4-1DDF236995D5}"/>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1868201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CD58-BF57-76CE-2A59-39F7788AD3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0FD3F9-AC3D-5D43-0D27-D78E7B11E70A}"/>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4" name="Footer Placeholder 3">
            <a:extLst>
              <a:ext uri="{FF2B5EF4-FFF2-40B4-BE49-F238E27FC236}">
                <a16:creationId xmlns:a16="http://schemas.microsoft.com/office/drawing/2014/main" id="{E5165007-81EF-6EEC-4B03-1E55B2B146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9DB768D-A0DD-44A1-B11A-0F18CE06A010}"/>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1785531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5F3C2-1B2A-65A3-94E0-4A0CCC574D3E}"/>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3" name="Footer Placeholder 2">
            <a:extLst>
              <a:ext uri="{FF2B5EF4-FFF2-40B4-BE49-F238E27FC236}">
                <a16:creationId xmlns:a16="http://schemas.microsoft.com/office/drawing/2014/main" id="{C0CB3FA2-5798-ED29-C610-DCDB05491A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DD56C5-26FC-91CC-0393-2571BA97F1C2}"/>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3672285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C378D-08ED-B57F-5C9B-03B8683891F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EDEB52-91B7-12D0-69FE-0D06999048E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F84160-D519-6F13-8A72-11BCFFCCEFF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A44DC2A-07CB-9767-1FB0-A408CAB3DEDC}"/>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6" name="Footer Placeholder 5">
            <a:extLst>
              <a:ext uri="{FF2B5EF4-FFF2-40B4-BE49-F238E27FC236}">
                <a16:creationId xmlns:a16="http://schemas.microsoft.com/office/drawing/2014/main" id="{1CB48E4F-7871-2FC0-5E43-0C4FFA0953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AD1A58-7EBF-1B74-805A-944A35C61CEA}"/>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326796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B29D-0705-ED01-1501-49C8718453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47D0E1-BEC2-85C9-4862-99CBB50B24F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75915C6C-CA5A-B6A5-D77A-55F8B6FD62C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21C5076-D371-7E48-ECB4-6986ABB552C1}"/>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6" name="Footer Placeholder 5">
            <a:extLst>
              <a:ext uri="{FF2B5EF4-FFF2-40B4-BE49-F238E27FC236}">
                <a16:creationId xmlns:a16="http://schemas.microsoft.com/office/drawing/2014/main" id="{0F25809D-ECEE-8C27-52FA-7B15456D0F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356EDF-2B73-795F-D8F0-18A24EB1CD4D}"/>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3598694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D87F9-948A-4657-AA82-84F900E8A8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ACCFC0-B671-6036-09AC-EDC608DE01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3E6BD4-8DAA-20DB-74B7-E681E6754D15}"/>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5" name="Footer Placeholder 4">
            <a:extLst>
              <a:ext uri="{FF2B5EF4-FFF2-40B4-BE49-F238E27FC236}">
                <a16:creationId xmlns:a16="http://schemas.microsoft.com/office/drawing/2014/main" id="{A4FFE645-0CD0-19D0-4C38-ADC3EE1950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422F16-9A14-EB04-AB98-5102088381C4}"/>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1871337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B31B23-5E7B-BAE8-C57D-5912E85CE942}"/>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4ECBC1-F880-8A3A-B82A-FCEF7C858D8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48B843-F1C0-BB76-7F80-32B9970A08DC}"/>
              </a:ext>
            </a:extLst>
          </p:cNvPr>
          <p:cNvSpPr>
            <a:spLocks noGrp="1"/>
          </p:cNvSpPr>
          <p:nvPr>
            <p:ph type="dt" sz="half" idx="10"/>
          </p:nvPr>
        </p:nvSpPr>
        <p:spPr/>
        <p:txBody>
          <a:bodyPr/>
          <a:lstStyle/>
          <a:p>
            <a:fld id="{E1169FFA-2601-4C3E-A2D7-E71907F92A69}" type="datetimeFigureOut">
              <a:rPr lang="en-GB" smtClean="0"/>
              <a:t>25/02/2026</a:t>
            </a:fld>
            <a:endParaRPr lang="en-GB"/>
          </a:p>
        </p:txBody>
      </p:sp>
      <p:sp>
        <p:nvSpPr>
          <p:cNvPr id="5" name="Footer Placeholder 4">
            <a:extLst>
              <a:ext uri="{FF2B5EF4-FFF2-40B4-BE49-F238E27FC236}">
                <a16:creationId xmlns:a16="http://schemas.microsoft.com/office/drawing/2014/main" id="{F7696D2D-CA6C-85AF-306D-E0638965D1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F18485-96E7-36EA-CB93-775BB696D993}"/>
              </a:ext>
            </a:extLst>
          </p:cNvPr>
          <p:cNvSpPr>
            <a:spLocks noGrp="1"/>
          </p:cNvSpPr>
          <p:nvPr>
            <p:ph type="sldNum" sz="quarter" idx="12"/>
          </p:nvPr>
        </p:nvSpPr>
        <p:spPr/>
        <p:txBody>
          <a:bodyPr/>
          <a:lstStyle/>
          <a:p>
            <a:fld id="{715A6467-CEC6-498B-A9B9-C29AFB5C23AC}" type="slidenum">
              <a:rPr lang="en-GB" smtClean="0"/>
              <a:t>‹#›</a:t>
            </a:fld>
            <a:endParaRPr lang="en-GB"/>
          </a:p>
        </p:txBody>
      </p:sp>
    </p:spTree>
    <p:extLst>
      <p:ext uri="{BB962C8B-B14F-4D97-AF65-F5344CB8AC3E}">
        <p14:creationId xmlns:p14="http://schemas.microsoft.com/office/powerpoint/2010/main" val="141171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3BC67">
            <a:alpha val="7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9D80F-2EAE-EADC-827F-343CE55E1C2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5AAE25-B08A-4C29-0A11-B58F0A050D9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1671DC-2F1C-7D46-F368-755D8F60E1D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latin typeface="Kermit Light" panose="020F0502020204030204" pitchFamily="34" charset="0"/>
                <a:cs typeface="Dreaming Outloud Pro" panose="03050502040302030504" pitchFamily="66" charset="0"/>
              </a:defRPr>
            </a:lvl1pPr>
          </a:lstStyle>
          <a:p>
            <a:fld id="{E1169FFA-2601-4C3E-A2D7-E71907F92A69}" type="datetimeFigureOut">
              <a:rPr lang="en-GB" smtClean="0"/>
              <a:pPr/>
              <a:t>25/02/2026</a:t>
            </a:fld>
            <a:endParaRPr lang="en-GB"/>
          </a:p>
        </p:txBody>
      </p:sp>
      <p:sp>
        <p:nvSpPr>
          <p:cNvPr id="5" name="Footer Placeholder 4">
            <a:extLst>
              <a:ext uri="{FF2B5EF4-FFF2-40B4-BE49-F238E27FC236}">
                <a16:creationId xmlns:a16="http://schemas.microsoft.com/office/drawing/2014/main" id="{AB15E422-87E0-27D5-3D55-727EFF8238E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latin typeface="Kermit Light" panose="020F0502020204030204" pitchFamily="34" charset="0"/>
                <a:cs typeface="Dreaming Outloud Pro" panose="03050502040302030504" pitchFamily="66" charset="0"/>
              </a:defRPr>
            </a:lvl1pPr>
          </a:lstStyle>
          <a:p>
            <a:endParaRPr lang="en-GB"/>
          </a:p>
        </p:txBody>
      </p:sp>
      <p:sp>
        <p:nvSpPr>
          <p:cNvPr id="6" name="Slide Number Placeholder 5">
            <a:extLst>
              <a:ext uri="{FF2B5EF4-FFF2-40B4-BE49-F238E27FC236}">
                <a16:creationId xmlns:a16="http://schemas.microsoft.com/office/drawing/2014/main" id="{2075A447-D408-D2E4-C9BB-005ED978E8B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latin typeface="Kermit Light" panose="020F0502020204030204" pitchFamily="34" charset="0"/>
                <a:cs typeface="Dreaming Outloud Pro" panose="03050502040302030504" pitchFamily="66" charset="0"/>
              </a:defRPr>
            </a:lvl1pPr>
          </a:lstStyle>
          <a:p>
            <a:fld id="{715A6467-CEC6-498B-A9B9-C29AFB5C23AC}" type="slidenum">
              <a:rPr lang="en-GB" smtClean="0"/>
              <a:pPr/>
              <a:t>‹#›</a:t>
            </a:fld>
            <a:endParaRPr lang="en-GB"/>
          </a:p>
        </p:txBody>
      </p:sp>
      <p:sp>
        <p:nvSpPr>
          <p:cNvPr id="7" name="Freeform 3">
            <a:extLst>
              <a:ext uri="{FF2B5EF4-FFF2-40B4-BE49-F238E27FC236}">
                <a16:creationId xmlns:a16="http://schemas.microsoft.com/office/drawing/2014/main" id="{7AF3352E-AEA6-3B19-BA53-F554D3645515}"/>
              </a:ext>
            </a:extLst>
          </p:cNvPr>
          <p:cNvSpPr/>
          <p:nvPr userDrawn="1"/>
        </p:nvSpPr>
        <p:spPr>
          <a:xfrm>
            <a:off x="15880190" y="204788"/>
            <a:ext cx="2301020" cy="3281783"/>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13"/>
            <a:stretch>
              <a:fillRect/>
            </a:stretch>
          </a:blipFill>
        </p:spPr>
        <p:txBody>
          <a:bodyPr/>
          <a:lstStyle/>
          <a:p>
            <a:endParaRPr lang="en-GB" sz="2700"/>
          </a:p>
        </p:txBody>
      </p:sp>
    </p:spTree>
    <p:extLst>
      <p:ext uri="{BB962C8B-B14F-4D97-AF65-F5344CB8AC3E}">
        <p14:creationId xmlns:p14="http://schemas.microsoft.com/office/powerpoint/2010/main" val="2285800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Kermit Light" panose="020F0502020204030204" pitchFamily="34" charset="0"/>
          <a:ea typeface="+mj-ea"/>
          <a:cs typeface="Dreaming Outloud Pro" panose="03050502040302030504" pitchFamily="66"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Kermit Light" panose="020F0502020204030204" pitchFamily="34" charset="0"/>
          <a:ea typeface="+mn-ea"/>
          <a:cs typeface="Dreaming Outloud Pro" panose="03050502040302030504" pitchFamily="66"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Kermit Light" panose="020F0502020204030204" pitchFamily="34" charset="0"/>
          <a:ea typeface="+mn-ea"/>
          <a:cs typeface="Dreaming Outloud Pro" panose="03050502040302030504" pitchFamily="66"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Kermit Light" panose="020F0502020204030204" pitchFamily="34" charset="0"/>
          <a:ea typeface="+mn-ea"/>
          <a:cs typeface="Dreaming Outloud Pro" panose="03050502040302030504" pitchFamily="66"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Kermit Light" panose="020F0502020204030204" pitchFamily="34" charset="0"/>
          <a:ea typeface="+mn-ea"/>
          <a:cs typeface="Dreaming Outloud Pro" panose="03050502040302030504" pitchFamily="66"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Kermit Light" panose="020F0502020204030204" pitchFamily="34" charset="0"/>
          <a:ea typeface="+mn-ea"/>
          <a:cs typeface="Dreaming Outloud Pro" panose="03050502040302030504" pitchFamily="66"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customXml" Target="../ink/ink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customXml" Target="../ink/ink2.xml"/><Relationship Id="rId10" Type="http://schemas.openxmlformats.org/officeDocument/2006/relationships/image" Target="../media/image44.png"/><Relationship Id="rId4" Type="http://schemas.openxmlformats.org/officeDocument/2006/relationships/image" Target="../media/image40.jpeg"/><Relationship Id="rId9" Type="http://schemas.openxmlformats.org/officeDocument/2006/relationships/customXml" Target="../ink/ink4.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customXml" Target="../ink/ink9.xml"/><Relationship Id="rId3" Type="http://schemas.openxmlformats.org/officeDocument/2006/relationships/image" Target="../media/image41.jpeg"/><Relationship Id="rId7" Type="http://schemas.openxmlformats.org/officeDocument/2006/relationships/customXml" Target="../ink/ink6.xml"/><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customXml" Target="../ink/ink7.xml"/><Relationship Id="rId14" Type="http://schemas.openxmlformats.org/officeDocument/2006/relationships/customXml" Target="../ink/ink10.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customXml" Target="../ink/ink1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www.mathsbot.com/" TargetMode="External"/><Relationship Id="rId7" Type="http://schemas.openxmlformats.org/officeDocument/2006/relationships/image" Target="../media/image59.png"/><Relationship Id="rId2" Type="http://schemas.openxmlformats.org/officeDocument/2006/relationships/hyperlink" Target="http://www.maths4everyone.com/" TargetMode="Externa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www.mathsisfun.com/" TargetMode="External"/><Relationship Id="rId4" Type="http://schemas.openxmlformats.org/officeDocument/2006/relationships/hyperlink" Target="http://www.myminimaths.co.uk/" TargetMode="Externa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www.crickweb.co.uk/ks2literacy.html"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1050-B097-C158-C83F-B5B40483C261}"/>
              </a:ext>
            </a:extLst>
          </p:cNvPr>
          <p:cNvSpPr>
            <a:spLocks noGrp="1"/>
          </p:cNvSpPr>
          <p:nvPr>
            <p:ph type="ctrTitle"/>
          </p:nvPr>
        </p:nvSpPr>
        <p:spPr/>
        <p:txBody>
          <a:bodyPr/>
          <a:lstStyle/>
          <a:p>
            <a:r>
              <a:rPr lang="en-GB"/>
              <a:t>KS2 SATs Information Evening</a:t>
            </a:r>
          </a:p>
        </p:txBody>
      </p:sp>
      <p:sp>
        <p:nvSpPr>
          <p:cNvPr id="3" name="Subtitle 2">
            <a:extLst>
              <a:ext uri="{FF2B5EF4-FFF2-40B4-BE49-F238E27FC236}">
                <a16:creationId xmlns:a16="http://schemas.microsoft.com/office/drawing/2014/main" id="{4727AC69-67B6-27B4-47D8-563319B1A463}"/>
              </a:ext>
            </a:extLst>
          </p:cNvPr>
          <p:cNvSpPr>
            <a:spLocks noGrp="1"/>
          </p:cNvSpPr>
          <p:nvPr>
            <p:ph type="subTitle" idx="1"/>
          </p:nvPr>
        </p:nvSpPr>
        <p:spPr/>
        <p:txBody>
          <a:bodyPr/>
          <a:lstStyle/>
          <a:p>
            <a:r>
              <a:rPr lang="en-GB"/>
              <a:t>24</a:t>
            </a:r>
            <a:r>
              <a:rPr lang="en-GB" baseline="30000"/>
              <a:t>th</a:t>
            </a:r>
            <a:r>
              <a:rPr lang="en-GB"/>
              <a:t> February</a:t>
            </a:r>
          </a:p>
        </p:txBody>
      </p:sp>
    </p:spTree>
    <p:extLst>
      <p:ext uri="{BB962C8B-B14F-4D97-AF65-F5344CB8AC3E}">
        <p14:creationId xmlns:p14="http://schemas.microsoft.com/office/powerpoint/2010/main" val="409021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A583-96A6-A98D-A838-37CF9520DE7C}"/>
              </a:ext>
            </a:extLst>
          </p:cNvPr>
          <p:cNvSpPr>
            <a:spLocks noGrp="1"/>
          </p:cNvSpPr>
          <p:nvPr>
            <p:ph type="title"/>
          </p:nvPr>
        </p:nvSpPr>
        <p:spPr/>
        <p:txBody>
          <a:bodyPr/>
          <a:lstStyle/>
          <a:p>
            <a:r>
              <a:rPr lang="en-GB"/>
              <a:t>Grading of the Tests</a:t>
            </a:r>
          </a:p>
        </p:txBody>
      </p:sp>
      <p:sp>
        <p:nvSpPr>
          <p:cNvPr id="3" name="Content Placeholder 2">
            <a:extLst>
              <a:ext uri="{FF2B5EF4-FFF2-40B4-BE49-F238E27FC236}">
                <a16:creationId xmlns:a16="http://schemas.microsoft.com/office/drawing/2014/main" id="{46BCD241-8C61-E837-49EB-8B3690A85A55}"/>
              </a:ext>
            </a:extLst>
          </p:cNvPr>
          <p:cNvSpPr>
            <a:spLocks noGrp="1"/>
          </p:cNvSpPr>
          <p:nvPr>
            <p:ph idx="1"/>
          </p:nvPr>
        </p:nvSpPr>
        <p:spPr>
          <a:xfrm>
            <a:off x="28575" y="2309813"/>
            <a:ext cx="15773400" cy="6527007"/>
          </a:xfrm>
        </p:spPr>
        <p:txBody>
          <a:bodyPr/>
          <a:lstStyle/>
          <a:p>
            <a:pPr marL="685800" indent="-685800"/>
            <a:r>
              <a:rPr lang="en-GB">
                <a:solidFill>
                  <a:schemeClr val="tx1"/>
                </a:solidFill>
              </a:rPr>
              <a:t>A child awarded a scaled score between 100-109 is judged to have the ‘national standard’ (ARE/EXS) in the area judged by the test. </a:t>
            </a:r>
          </a:p>
          <a:p>
            <a:pPr marL="685800" indent="-685800"/>
            <a:r>
              <a:rPr lang="en-GB">
                <a:solidFill>
                  <a:schemeClr val="tx1"/>
                </a:solidFill>
              </a:rPr>
              <a:t>If a child’s score is 110 or above, they are working above the expected national standard (GDS). </a:t>
            </a:r>
          </a:p>
          <a:p>
            <a:pPr marL="685800" indent="-685800"/>
            <a:r>
              <a:rPr lang="en-GB">
                <a:solidFill>
                  <a:schemeClr val="tx1"/>
                </a:solidFill>
              </a:rPr>
              <a:t>If a child’s score is between 80-99, they are judged to have not yet met the national standard and performed below the expectation for their age (working towards). </a:t>
            </a:r>
          </a:p>
        </p:txBody>
      </p:sp>
    </p:spTree>
    <p:extLst>
      <p:ext uri="{BB962C8B-B14F-4D97-AF65-F5344CB8AC3E}">
        <p14:creationId xmlns:p14="http://schemas.microsoft.com/office/powerpoint/2010/main" val="184501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52478" y="3394329"/>
            <a:ext cx="1199264" cy="417771"/>
            <a:chOff x="0" y="0"/>
            <a:chExt cx="1599018" cy="557028"/>
          </a:xfrm>
        </p:grpSpPr>
        <p:sp>
          <p:nvSpPr>
            <p:cNvPr id="3" name="Freeform 3"/>
            <p:cNvSpPr/>
            <p:nvPr/>
          </p:nvSpPr>
          <p:spPr>
            <a:xfrm>
              <a:off x="12700" y="12700"/>
              <a:ext cx="1573657" cy="531622"/>
            </a:xfrm>
            <a:custGeom>
              <a:avLst/>
              <a:gdLst/>
              <a:ahLst/>
              <a:cxnLst/>
              <a:rect l="l" t="t" r="r" b="b"/>
              <a:pathLst>
                <a:path w="1573657" h="531622">
                  <a:moveTo>
                    <a:pt x="0" y="265811"/>
                  </a:moveTo>
                  <a:lnTo>
                    <a:pt x="274066" y="0"/>
                  </a:lnTo>
                  <a:lnTo>
                    <a:pt x="274066" y="132969"/>
                  </a:lnTo>
                  <a:lnTo>
                    <a:pt x="1573657" y="132969"/>
                  </a:lnTo>
                  <a:lnTo>
                    <a:pt x="1573657" y="398780"/>
                  </a:lnTo>
                  <a:lnTo>
                    <a:pt x="274066" y="398780"/>
                  </a:lnTo>
                  <a:lnTo>
                    <a:pt x="274066" y="531622"/>
                  </a:lnTo>
                  <a:close/>
                </a:path>
              </a:pathLst>
            </a:custGeom>
            <a:solidFill>
              <a:srgbClr val="FF0000"/>
            </a:solidFill>
            <a:ln w="12700">
              <a:solidFill>
                <a:srgbClr val="000000"/>
              </a:solidFill>
            </a:ln>
          </p:spPr>
          <p:txBody>
            <a:bodyPr/>
            <a:lstStyle/>
            <a:p>
              <a:endParaRPr lang="en-GB"/>
            </a:p>
          </p:txBody>
        </p:sp>
        <p:sp>
          <p:nvSpPr>
            <p:cNvPr id="4" name="Freeform 4"/>
            <p:cNvSpPr/>
            <p:nvPr/>
          </p:nvSpPr>
          <p:spPr>
            <a:xfrm>
              <a:off x="0" y="-20"/>
              <a:ext cx="1599057" cy="557061"/>
            </a:xfrm>
            <a:custGeom>
              <a:avLst/>
              <a:gdLst/>
              <a:ahLst/>
              <a:cxnLst/>
              <a:rect l="l" t="t" r="r" b="b"/>
              <a:pathLst>
                <a:path w="1599057" h="557061">
                  <a:moveTo>
                    <a:pt x="3810" y="269387"/>
                  </a:moveTo>
                  <a:lnTo>
                    <a:pt x="278003" y="3576"/>
                  </a:lnTo>
                  <a:cubicBezTo>
                    <a:pt x="281686" y="20"/>
                    <a:pt x="287147" y="-996"/>
                    <a:pt x="291846" y="1036"/>
                  </a:cubicBezTo>
                  <a:cubicBezTo>
                    <a:pt x="296545" y="3068"/>
                    <a:pt x="299593" y="7640"/>
                    <a:pt x="299593" y="12720"/>
                  </a:cubicBezTo>
                  <a:lnTo>
                    <a:pt x="299593" y="145689"/>
                  </a:lnTo>
                  <a:lnTo>
                    <a:pt x="286893" y="145689"/>
                  </a:lnTo>
                  <a:lnTo>
                    <a:pt x="286893" y="132989"/>
                  </a:lnTo>
                  <a:lnTo>
                    <a:pt x="1586357" y="132989"/>
                  </a:lnTo>
                  <a:cubicBezTo>
                    <a:pt x="1593342" y="132989"/>
                    <a:pt x="1599057" y="138704"/>
                    <a:pt x="1599057" y="145689"/>
                  </a:cubicBezTo>
                  <a:lnTo>
                    <a:pt x="1599057" y="411500"/>
                  </a:lnTo>
                  <a:cubicBezTo>
                    <a:pt x="1599057" y="418485"/>
                    <a:pt x="1593342" y="424200"/>
                    <a:pt x="1586357" y="424200"/>
                  </a:cubicBezTo>
                  <a:lnTo>
                    <a:pt x="286766" y="424200"/>
                  </a:lnTo>
                  <a:lnTo>
                    <a:pt x="286766" y="411500"/>
                  </a:lnTo>
                  <a:lnTo>
                    <a:pt x="299466" y="411500"/>
                  </a:lnTo>
                  <a:lnTo>
                    <a:pt x="299466" y="544342"/>
                  </a:lnTo>
                  <a:cubicBezTo>
                    <a:pt x="299466" y="549422"/>
                    <a:pt x="296418" y="553994"/>
                    <a:pt x="291719" y="556026"/>
                  </a:cubicBezTo>
                  <a:cubicBezTo>
                    <a:pt x="287020" y="558058"/>
                    <a:pt x="281559" y="557042"/>
                    <a:pt x="277876" y="553486"/>
                  </a:cubicBezTo>
                  <a:lnTo>
                    <a:pt x="3810" y="287675"/>
                  </a:lnTo>
                  <a:cubicBezTo>
                    <a:pt x="1397" y="285262"/>
                    <a:pt x="0" y="281960"/>
                    <a:pt x="0" y="278531"/>
                  </a:cubicBezTo>
                  <a:cubicBezTo>
                    <a:pt x="0" y="275102"/>
                    <a:pt x="1397" y="271800"/>
                    <a:pt x="3810" y="269387"/>
                  </a:cubicBezTo>
                  <a:moveTo>
                    <a:pt x="21590" y="287675"/>
                  </a:moveTo>
                  <a:lnTo>
                    <a:pt x="12700" y="278531"/>
                  </a:lnTo>
                  <a:lnTo>
                    <a:pt x="21590" y="269387"/>
                  </a:lnTo>
                  <a:lnTo>
                    <a:pt x="295656" y="535198"/>
                  </a:lnTo>
                  <a:lnTo>
                    <a:pt x="286766" y="544342"/>
                  </a:lnTo>
                  <a:lnTo>
                    <a:pt x="274066" y="544342"/>
                  </a:lnTo>
                  <a:lnTo>
                    <a:pt x="274066" y="411500"/>
                  </a:lnTo>
                  <a:cubicBezTo>
                    <a:pt x="274066" y="404515"/>
                    <a:pt x="279781" y="398800"/>
                    <a:pt x="286766" y="398800"/>
                  </a:cubicBezTo>
                  <a:lnTo>
                    <a:pt x="1586357" y="398800"/>
                  </a:lnTo>
                  <a:lnTo>
                    <a:pt x="1586357" y="411500"/>
                  </a:lnTo>
                  <a:lnTo>
                    <a:pt x="1573657" y="411500"/>
                  </a:lnTo>
                  <a:lnTo>
                    <a:pt x="1573657" y="145689"/>
                  </a:lnTo>
                  <a:lnTo>
                    <a:pt x="1586357" y="145689"/>
                  </a:lnTo>
                  <a:lnTo>
                    <a:pt x="1586357" y="158389"/>
                  </a:lnTo>
                  <a:lnTo>
                    <a:pt x="286766" y="158389"/>
                  </a:lnTo>
                  <a:cubicBezTo>
                    <a:pt x="279781" y="158389"/>
                    <a:pt x="274066" y="152674"/>
                    <a:pt x="274066" y="145689"/>
                  </a:cubicBezTo>
                  <a:lnTo>
                    <a:pt x="274066" y="12720"/>
                  </a:lnTo>
                  <a:lnTo>
                    <a:pt x="286766" y="12720"/>
                  </a:lnTo>
                  <a:lnTo>
                    <a:pt x="295656" y="21864"/>
                  </a:lnTo>
                  <a:lnTo>
                    <a:pt x="21590" y="287675"/>
                  </a:lnTo>
                  <a:close/>
                </a:path>
              </a:pathLst>
            </a:custGeom>
            <a:solidFill>
              <a:srgbClr val="41719C"/>
            </a:solidFill>
            <a:ln w="12700">
              <a:solidFill>
                <a:srgbClr val="000000"/>
              </a:solidFill>
            </a:ln>
          </p:spPr>
          <p:txBody>
            <a:bodyPr/>
            <a:lstStyle/>
            <a:p>
              <a:endParaRPr lang="en-GB"/>
            </a:p>
          </p:txBody>
        </p:sp>
      </p:grpSp>
      <p:grpSp>
        <p:nvGrpSpPr>
          <p:cNvPr id="5" name="Group 5"/>
          <p:cNvGrpSpPr/>
          <p:nvPr/>
        </p:nvGrpSpPr>
        <p:grpSpPr>
          <a:xfrm>
            <a:off x="12652478" y="5190016"/>
            <a:ext cx="1199264" cy="417771"/>
            <a:chOff x="0" y="0"/>
            <a:chExt cx="1599018" cy="557028"/>
          </a:xfrm>
        </p:grpSpPr>
        <p:sp>
          <p:nvSpPr>
            <p:cNvPr id="6" name="Freeform 6"/>
            <p:cNvSpPr/>
            <p:nvPr/>
          </p:nvSpPr>
          <p:spPr>
            <a:xfrm>
              <a:off x="12700" y="12700"/>
              <a:ext cx="1573657" cy="531622"/>
            </a:xfrm>
            <a:custGeom>
              <a:avLst/>
              <a:gdLst/>
              <a:ahLst/>
              <a:cxnLst/>
              <a:rect l="l" t="t" r="r" b="b"/>
              <a:pathLst>
                <a:path w="1573657" h="531622">
                  <a:moveTo>
                    <a:pt x="0" y="265811"/>
                  </a:moveTo>
                  <a:lnTo>
                    <a:pt x="274066" y="0"/>
                  </a:lnTo>
                  <a:lnTo>
                    <a:pt x="274066" y="132969"/>
                  </a:lnTo>
                  <a:lnTo>
                    <a:pt x="1573657" y="132969"/>
                  </a:lnTo>
                  <a:lnTo>
                    <a:pt x="1573657" y="398780"/>
                  </a:lnTo>
                  <a:lnTo>
                    <a:pt x="274066" y="398780"/>
                  </a:lnTo>
                  <a:lnTo>
                    <a:pt x="274066" y="531622"/>
                  </a:lnTo>
                  <a:close/>
                </a:path>
              </a:pathLst>
            </a:custGeom>
            <a:solidFill>
              <a:srgbClr val="FF0000"/>
            </a:solidFill>
            <a:ln w="12700">
              <a:solidFill>
                <a:srgbClr val="000000"/>
              </a:solidFill>
            </a:ln>
          </p:spPr>
          <p:txBody>
            <a:bodyPr/>
            <a:lstStyle/>
            <a:p>
              <a:endParaRPr lang="en-GB"/>
            </a:p>
          </p:txBody>
        </p:sp>
        <p:sp>
          <p:nvSpPr>
            <p:cNvPr id="7" name="Freeform 7"/>
            <p:cNvSpPr/>
            <p:nvPr/>
          </p:nvSpPr>
          <p:spPr>
            <a:xfrm>
              <a:off x="0" y="-20"/>
              <a:ext cx="1599057" cy="557061"/>
            </a:xfrm>
            <a:custGeom>
              <a:avLst/>
              <a:gdLst/>
              <a:ahLst/>
              <a:cxnLst/>
              <a:rect l="l" t="t" r="r" b="b"/>
              <a:pathLst>
                <a:path w="1599057" h="557061">
                  <a:moveTo>
                    <a:pt x="3810" y="269387"/>
                  </a:moveTo>
                  <a:lnTo>
                    <a:pt x="278003" y="3576"/>
                  </a:lnTo>
                  <a:cubicBezTo>
                    <a:pt x="281686" y="20"/>
                    <a:pt x="287147" y="-996"/>
                    <a:pt x="291846" y="1036"/>
                  </a:cubicBezTo>
                  <a:cubicBezTo>
                    <a:pt x="296545" y="3068"/>
                    <a:pt x="299593" y="7640"/>
                    <a:pt x="299593" y="12720"/>
                  </a:cubicBezTo>
                  <a:lnTo>
                    <a:pt x="299593" y="145689"/>
                  </a:lnTo>
                  <a:lnTo>
                    <a:pt x="286893" y="145689"/>
                  </a:lnTo>
                  <a:lnTo>
                    <a:pt x="286893" y="132989"/>
                  </a:lnTo>
                  <a:lnTo>
                    <a:pt x="1586357" y="132989"/>
                  </a:lnTo>
                  <a:cubicBezTo>
                    <a:pt x="1593342" y="132989"/>
                    <a:pt x="1599057" y="138704"/>
                    <a:pt x="1599057" y="145689"/>
                  </a:cubicBezTo>
                  <a:lnTo>
                    <a:pt x="1599057" y="411500"/>
                  </a:lnTo>
                  <a:cubicBezTo>
                    <a:pt x="1599057" y="418485"/>
                    <a:pt x="1593342" y="424200"/>
                    <a:pt x="1586357" y="424200"/>
                  </a:cubicBezTo>
                  <a:lnTo>
                    <a:pt x="286766" y="424200"/>
                  </a:lnTo>
                  <a:lnTo>
                    <a:pt x="286766" y="411500"/>
                  </a:lnTo>
                  <a:lnTo>
                    <a:pt x="299466" y="411500"/>
                  </a:lnTo>
                  <a:lnTo>
                    <a:pt x="299466" y="544342"/>
                  </a:lnTo>
                  <a:cubicBezTo>
                    <a:pt x="299466" y="549422"/>
                    <a:pt x="296418" y="553994"/>
                    <a:pt x="291719" y="556026"/>
                  </a:cubicBezTo>
                  <a:cubicBezTo>
                    <a:pt x="287020" y="558058"/>
                    <a:pt x="281559" y="557042"/>
                    <a:pt x="277876" y="553486"/>
                  </a:cubicBezTo>
                  <a:lnTo>
                    <a:pt x="3810" y="287675"/>
                  </a:lnTo>
                  <a:cubicBezTo>
                    <a:pt x="1397" y="285262"/>
                    <a:pt x="0" y="281960"/>
                    <a:pt x="0" y="278531"/>
                  </a:cubicBezTo>
                  <a:cubicBezTo>
                    <a:pt x="0" y="275102"/>
                    <a:pt x="1397" y="271800"/>
                    <a:pt x="3810" y="269387"/>
                  </a:cubicBezTo>
                  <a:moveTo>
                    <a:pt x="21590" y="287675"/>
                  </a:moveTo>
                  <a:lnTo>
                    <a:pt x="12700" y="278531"/>
                  </a:lnTo>
                  <a:lnTo>
                    <a:pt x="21590" y="269387"/>
                  </a:lnTo>
                  <a:lnTo>
                    <a:pt x="295656" y="535198"/>
                  </a:lnTo>
                  <a:lnTo>
                    <a:pt x="286766" y="544342"/>
                  </a:lnTo>
                  <a:lnTo>
                    <a:pt x="274066" y="544342"/>
                  </a:lnTo>
                  <a:lnTo>
                    <a:pt x="274066" y="411500"/>
                  </a:lnTo>
                  <a:cubicBezTo>
                    <a:pt x="274066" y="404515"/>
                    <a:pt x="279781" y="398800"/>
                    <a:pt x="286766" y="398800"/>
                  </a:cubicBezTo>
                  <a:lnTo>
                    <a:pt x="1586357" y="398800"/>
                  </a:lnTo>
                  <a:lnTo>
                    <a:pt x="1586357" y="411500"/>
                  </a:lnTo>
                  <a:lnTo>
                    <a:pt x="1573657" y="411500"/>
                  </a:lnTo>
                  <a:lnTo>
                    <a:pt x="1573657" y="145689"/>
                  </a:lnTo>
                  <a:lnTo>
                    <a:pt x="1586357" y="145689"/>
                  </a:lnTo>
                  <a:lnTo>
                    <a:pt x="1586357" y="158389"/>
                  </a:lnTo>
                  <a:lnTo>
                    <a:pt x="286766" y="158389"/>
                  </a:lnTo>
                  <a:cubicBezTo>
                    <a:pt x="279781" y="158389"/>
                    <a:pt x="274066" y="152674"/>
                    <a:pt x="274066" y="145689"/>
                  </a:cubicBezTo>
                  <a:lnTo>
                    <a:pt x="274066" y="12720"/>
                  </a:lnTo>
                  <a:lnTo>
                    <a:pt x="286766" y="12720"/>
                  </a:lnTo>
                  <a:lnTo>
                    <a:pt x="295656" y="21864"/>
                  </a:lnTo>
                  <a:lnTo>
                    <a:pt x="21590" y="287675"/>
                  </a:lnTo>
                  <a:close/>
                </a:path>
              </a:pathLst>
            </a:custGeom>
            <a:solidFill>
              <a:srgbClr val="41719C"/>
            </a:solidFill>
            <a:ln w="12700">
              <a:solidFill>
                <a:srgbClr val="000000"/>
              </a:solidFill>
            </a:ln>
          </p:spPr>
          <p:txBody>
            <a:bodyPr/>
            <a:lstStyle/>
            <a:p>
              <a:endParaRPr lang="en-GB"/>
            </a:p>
          </p:txBody>
        </p:sp>
      </p:grpSp>
      <p:grpSp>
        <p:nvGrpSpPr>
          <p:cNvPr id="8" name="Group 8"/>
          <p:cNvGrpSpPr/>
          <p:nvPr/>
        </p:nvGrpSpPr>
        <p:grpSpPr>
          <a:xfrm>
            <a:off x="12652478" y="6887811"/>
            <a:ext cx="1199264" cy="417771"/>
            <a:chOff x="0" y="0"/>
            <a:chExt cx="1599018" cy="557028"/>
          </a:xfrm>
        </p:grpSpPr>
        <p:sp>
          <p:nvSpPr>
            <p:cNvPr id="9" name="Freeform 9"/>
            <p:cNvSpPr/>
            <p:nvPr/>
          </p:nvSpPr>
          <p:spPr>
            <a:xfrm>
              <a:off x="12700" y="12700"/>
              <a:ext cx="1573657" cy="531622"/>
            </a:xfrm>
            <a:custGeom>
              <a:avLst/>
              <a:gdLst/>
              <a:ahLst/>
              <a:cxnLst/>
              <a:rect l="l" t="t" r="r" b="b"/>
              <a:pathLst>
                <a:path w="1573657" h="531622">
                  <a:moveTo>
                    <a:pt x="0" y="265811"/>
                  </a:moveTo>
                  <a:lnTo>
                    <a:pt x="274066" y="0"/>
                  </a:lnTo>
                  <a:lnTo>
                    <a:pt x="274066" y="132969"/>
                  </a:lnTo>
                  <a:lnTo>
                    <a:pt x="1573657" y="132969"/>
                  </a:lnTo>
                  <a:lnTo>
                    <a:pt x="1573657" y="398780"/>
                  </a:lnTo>
                  <a:lnTo>
                    <a:pt x="274066" y="398780"/>
                  </a:lnTo>
                  <a:lnTo>
                    <a:pt x="274066" y="531622"/>
                  </a:lnTo>
                  <a:close/>
                </a:path>
              </a:pathLst>
            </a:custGeom>
            <a:solidFill>
              <a:srgbClr val="FF0000"/>
            </a:solidFill>
            <a:ln w="12700">
              <a:solidFill>
                <a:srgbClr val="000000"/>
              </a:solidFill>
            </a:ln>
          </p:spPr>
          <p:txBody>
            <a:bodyPr/>
            <a:lstStyle/>
            <a:p>
              <a:endParaRPr lang="en-GB"/>
            </a:p>
          </p:txBody>
        </p:sp>
        <p:sp>
          <p:nvSpPr>
            <p:cNvPr id="10" name="Freeform 10"/>
            <p:cNvSpPr/>
            <p:nvPr/>
          </p:nvSpPr>
          <p:spPr>
            <a:xfrm>
              <a:off x="0" y="-20"/>
              <a:ext cx="1599057" cy="557061"/>
            </a:xfrm>
            <a:custGeom>
              <a:avLst/>
              <a:gdLst/>
              <a:ahLst/>
              <a:cxnLst/>
              <a:rect l="l" t="t" r="r" b="b"/>
              <a:pathLst>
                <a:path w="1599057" h="557061">
                  <a:moveTo>
                    <a:pt x="3810" y="269387"/>
                  </a:moveTo>
                  <a:lnTo>
                    <a:pt x="278003" y="3576"/>
                  </a:lnTo>
                  <a:cubicBezTo>
                    <a:pt x="281686" y="20"/>
                    <a:pt x="287147" y="-996"/>
                    <a:pt x="291846" y="1036"/>
                  </a:cubicBezTo>
                  <a:cubicBezTo>
                    <a:pt x="296545" y="3068"/>
                    <a:pt x="299593" y="7640"/>
                    <a:pt x="299593" y="12720"/>
                  </a:cubicBezTo>
                  <a:lnTo>
                    <a:pt x="299593" y="145689"/>
                  </a:lnTo>
                  <a:lnTo>
                    <a:pt x="286893" y="145689"/>
                  </a:lnTo>
                  <a:lnTo>
                    <a:pt x="286893" y="132989"/>
                  </a:lnTo>
                  <a:lnTo>
                    <a:pt x="1586357" y="132989"/>
                  </a:lnTo>
                  <a:cubicBezTo>
                    <a:pt x="1593342" y="132989"/>
                    <a:pt x="1599057" y="138704"/>
                    <a:pt x="1599057" y="145689"/>
                  </a:cubicBezTo>
                  <a:lnTo>
                    <a:pt x="1599057" y="411500"/>
                  </a:lnTo>
                  <a:cubicBezTo>
                    <a:pt x="1599057" y="418485"/>
                    <a:pt x="1593342" y="424200"/>
                    <a:pt x="1586357" y="424200"/>
                  </a:cubicBezTo>
                  <a:lnTo>
                    <a:pt x="286766" y="424200"/>
                  </a:lnTo>
                  <a:lnTo>
                    <a:pt x="286766" y="411500"/>
                  </a:lnTo>
                  <a:lnTo>
                    <a:pt x="299466" y="411500"/>
                  </a:lnTo>
                  <a:lnTo>
                    <a:pt x="299466" y="544342"/>
                  </a:lnTo>
                  <a:cubicBezTo>
                    <a:pt x="299466" y="549422"/>
                    <a:pt x="296418" y="553994"/>
                    <a:pt x="291719" y="556026"/>
                  </a:cubicBezTo>
                  <a:cubicBezTo>
                    <a:pt x="287020" y="558058"/>
                    <a:pt x="281559" y="557042"/>
                    <a:pt x="277876" y="553486"/>
                  </a:cubicBezTo>
                  <a:lnTo>
                    <a:pt x="3810" y="287675"/>
                  </a:lnTo>
                  <a:cubicBezTo>
                    <a:pt x="1397" y="285262"/>
                    <a:pt x="0" y="281960"/>
                    <a:pt x="0" y="278531"/>
                  </a:cubicBezTo>
                  <a:cubicBezTo>
                    <a:pt x="0" y="275102"/>
                    <a:pt x="1397" y="271800"/>
                    <a:pt x="3810" y="269387"/>
                  </a:cubicBezTo>
                  <a:moveTo>
                    <a:pt x="21590" y="287675"/>
                  </a:moveTo>
                  <a:lnTo>
                    <a:pt x="12700" y="278531"/>
                  </a:lnTo>
                  <a:lnTo>
                    <a:pt x="21590" y="269387"/>
                  </a:lnTo>
                  <a:lnTo>
                    <a:pt x="295656" y="535198"/>
                  </a:lnTo>
                  <a:lnTo>
                    <a:pt x="286766" y="544342"/>
                  </a:lnTo>
                  <a:lnTo>
                    <a:pt x="274066" y="544342"/>
                  </a:lnTo>
                  <a:lnTo>
                    <a:pt x="274066" y="411500"/>
                  </a:lnTo>
                  <a:cubicBezTo>
                    <a:pt x="274066" y="404515"/>
                    <a:pt x="279781" y="398800"/>
                    <a:pt x="286766" y="398800"/>
                  </a:cubicBezTo>
                  <a:lnTo>
                    <a:pt x="1586357" y="398800"/>
                  </a:lnTo>
                  <a:lnTo>
                    <a:pt x="1586357" y="411500"/>
                  </a:lnTo>
                  <a:lnTo>
                    <a:pt x="1573657" y="411500"/>
                  </a:lnTo>
                  <a:lnTo>
                    <a:pt x="1573657" y="145689"/>
                  </a:lnTo>
                  <a:lnTo>
                    <a:pt x="1586357" y="145689"/>
                  </a:lnTo>
                  <a:lnTo>
                    <a:pt x="1586357" y="158389"/>
                  </a:lnTo>
                  <a:lnTo>
                    <a:pt x="286766" y="158389"/>
                  </a:lnTo>
                  <a:cubicBezTo>
                    <a:pt x="279781" y="158389"/>
                    <a:pt x="274066" y="152674"/>
                    <a:pt x="274066" y="145689"/>
                  </a:cubicBezTo>
                  <a:lnTo>
                    <a:pt x="274066" y="12720"/>
                  </a:lnTo>
                  <a:lnTo>
                    <a:pt x="286766" y="12720"/>
                  </a:lnTo>
                  <a:lnTo>
                    <a:pt x="295656" y="21864"/>
                  </a:lnTo>
                  <a:lnTo>
                    <a:pt x="21590" y="287675"/>
                  </a:lnTo>
                  <a:close/>
                </a:path>
              </a:pathLst>
            </a:custGeom>
            <a:solidFill>
              <a:srgbClr val="41719C"/>
            </a:solidFill>
            <a:ln w="12700">
              <a:solidFill>
                <a:srgbClr val="000000"/>
              </a:solidFill>
            </a:ln>
          </p:spPr>
          <p:txBody>
            <a:bodyPr/>
            <a:lstStyle/>
            <a:p>
              <a:endParaRPr lang="en-GB"/>
            </a:p>
          </p:txBody>
        </p:sp>
      </p:grpSp>
      <p:grpSp>
        <p:nvGrpSpPr>
          <p:cNvPr id="11" name="Group 11"/>
          <p:cNvGrpSpPr/>
          <p:nvPr/>
        </p:nvGrpSpPr>
        <p:grpSpPr>
          <a:xfrm>
            <a:off x="14121144" y="2287858"/>
            <a:ext cx="3719181" cy="5765271"/>
            <a:chOff x="0" y="0"/>
            <a:chExt cx="4958908" cy="7687028"/>
          </a:xfrm>
        </p:grpSpPr>
        <p:sp>
          <p:nvSpPr>
            <p:cNvPr id="12" name="Freeform 12">
              <a:hlinkClick r:id="rId2" action="ppaction://hlinksldjump"/>
            </p:cNvPr>
            <p:cNvSpPr/>
            <p:nvPr/>
          </p:nvSpPr>
          <p:spPr>
            <a:xfrm>
              <a:off x="12700" y="12700"/>
              <a:ext cx="4933569" cy="7661656"/>
            </a:xfrm>
            <a:custGeom>
              <a:avLst/>
              <a:gdLst/>
              <a:ahLst/>
              <a:cxnLst/>
              <a:rect l="l" t="t" r="r" b="b"/>
              <a:pathLst>
                <a:path w="4933569" h="7661656">
                  <a:moveTo>
                    <a:pt x="0" y="0"/>
                  </a:moveTo>
                  <a:lnTo>
                    <a:pt x="4933569" y="0"/>
                  </a:lnTo>
                  <a:lnTo>
                    <a:pt x="4933569" y="7661656"/>
                  </a:lnTo>
                  <a:lnTo>
                    <a:pt x="0" y="7661656"/>
                  </a:lnTo>
                  <a:close/>
                </a:path>
              </a:pathLst>
            </a:custGeom>
            <a:solidFill>
              <a:srgbClr val="DFBB68"/>
            </a:solidFill>
            <a:ln w="12700">
              <a:solidFill>
                <a:srgbClr val="000000"/>
              </a:solidFill>
            </a:ln>
          </p:spPr>
          <p:txBody>
            <a:bodyPr/>
            <a:lstStyle/>
            <a:p>
              <a:endParaRPr lang="en-GB"/>
            </a:p>
          </p:txBody>
        </p:sp>
        <p:sp>
          <p:nvSpPr>
            <p:cNvPr id="13" name="Freeform 13">
              <a:hlinkClick r:id="rId2" action="ppaction://hlinksldjump"/>
            </p:cNvPr>
            <p:cNvSpPr/>
            <p:nvPr/>
          </p:nvSpPr>
          <p:spPr>
            <a:xfrm>
              <a:off x="0" y="0"/>
              <a:ext cx="4958969" cy="7687056"/>
            </a:xfrm>
            <a:custGeom>
              <a:avLst/>
              <a:gdLst/>
              <a:ahLst/>
              <a:cxnLst/>
              <a:rect l="l" t="t" r="r" b="b"/>
              <a:pathLst>
                <a:path w="4958969" h="7687056">
                  <a:moveTo>
                    <a:pt x="12700" y="0"/>
                  </a:moveTo>
                  <a:lnTo>
                    <a:pt x="4946269" y="0"/>
                  </a:lnTo>
                  <a:cubicBezTo>
                    <a:pt x="4953254" y="0"/>
                    <a:pt x="4958969" y="5715"/>
                    <a:pt x="4958969" y="12700"/>
                  </a:cubicBezTo>
                  <a:lnTo>
                    <a:pt x="4958969" y="7674356"/>
                  </a:lnTo>
                  <a:cubicBezTo>
                    <a:pt x="4958969" y="7681341"/>
                    <a:pt x="4953254" y="7687056"/>
                    <a:pt x="4946269" y="7687056"/>
                  </a:cubicBezTo>
                  <a:lnTo>
                    <a:pt x="12700" y="7687056"/>
                  </a:lnTo>
                  <a:cubicBezTo>
                    <a:pt x="5715" y="7687056"/>
                    <a:pt x="0" y="7681341"/>
                    <a:pt x="0" y="7674356"/>
                  </a:cubicBezTo>
                  <a:lnTo>
                    <a:pt x="0" y="12700"/>
                  </a:lnTo>
                  <a:cubicBezTo>
                    <a:pt x="0" y="5715"/>
                    <a:pt x="5715" y="0"/>
                    <a:pt x="12700" y="0"/>
                  </a:cubicBezTo>
                  <a:moveTo>
                    <a:pt x="12700" y="25400"/>
                  </a:moveTo>
                  <a:lnTo>
                    <a:pt x="12700" y="12700"/>
                  </a:lnTo>
                  <a:lnTo>
                    <a:pt x="25400" y="12700"/>
                  </a:lnTo>
                  <a:lnTo>
                    <a:pt x="25400" y="7674356"/>
                  </a:lnTo>
                  <a:lnTo>
                    <a:pt x="12700" y="7674356"/>
                  </a:lnTo>
                  <a:lnTo>
                    <a:pt x="12700" y="7661656"/>
                  </a:lnTo>
                  <a:lnTo>
                    <a:pt x="4946269" y="7661656"/>
                  </a:lnTo>
                  <a:lnTo>
                    <a:pt x="4946269" y="7674356"/>
                  </a:lnTo>
                  <a:lnTo>
                    <a:pt x="4933569" y="7674356"/>
                  </a:lnTo>
                  <a:lnTo>
                    <a:pt x="4933569" y="12700"/>
                  </a:lnTo>
                  <a:lnTo>
                    <a:pt x="4946269" y="12700"/>
                  </a:lnTo>
                  <a:lnTo>
                    <a:pt x="4946269" y="25400"/>
                  </a:lnTo>
                  <a:lnTo>
                    <a:pt x="12700" y="25400"/>
                  </a:lnTo>
                  <a:close/>
                </a:path>
              </a:pathLst>
            </a:custGeom>
            <a:solidFill>
              <a:srgbClr val="000000"/>
            </a:solidFill>
            <a:ln w="12700">
              <a:solidFill>
                <a:srgbClr val="000000"/>
              </a:solidFill>
            </a:ln>
          </p:spPr>
          <p:txBody>
            <a:bodyPr/>
            <a:lstStyle/>
            <a:p>
              <a:endParaRPr lang="en-GB"/>
            </a:p>
          </p:txBody>
        </p:sp>
        <p:sp>
          <p:nvSpPr>
            <p:cNvPr id="14" name="TextBox 14"/>
            <p:cNvSpPr txBox="1"/>
            <p:nvPr/>
          </p:nvSpPr>
          <p:spPr>
            <a:xfrm>
              <a:off x="0" y="-66675"/>
              <a:ext cx="4958908" cy="7753703"/>
            </a:xfrm>
            <a:prstGeom prst="rect">
              <a:avLst/>
            </a:prstGeom>
          </p:spPr>
          <p:txBody>
            <a:bodyPr lIns="50800" tIns="50800" rIns="50800" bIns="50800" rtlCol="0" anchor="ctr"/>
            <a:lstStyle/>
            <a:p>
              <a:pPr algn="ctr">
                <a:lnSpc>
                  <a:spcPts val="4320"/>
                </a:lnSpc>
              </a:pPr>
              <a:r>
                <a:rPr lang="en-US" sz="3600">
                  <a:solidFill>
                    <a:srgbClr val="000000"/>
                  </a:solidFill>
                  <a:latin typeface="Calibri (MS)"/>
                  <a:ea typeface="Calibri (MS)"/>
                  <a:cs typeface="Calibri (MS)"/>
                  <a:sym typeface="Calibri (MS)"/>
                </a:rPr>
                <a:t>A score of 100 or above means your child is working at the expected standard.</a:t>
              </a:r>
            </a:p>
          </p:txBody>
        </p:sp>
      </p:grpSp>
      <p:sp>
        <p:nvSpPr>
          <p:cNvPr id="15" name="TextBox 15"/>
          <p:cNvSpPr txBox="1"/>
          <p:nvPr/>
        </p:nvSpPr>
        <p:spPr>
          <a:xfrm>
            <a:off x="364306" y="159688"/>
            <a:ext cx="15256694" cy="987193"/>
          </a:xfrm>
          <a:prstGeom prst="rect">
            <a:avLst/>
          </a:prstGeom>
        </p:spPr>
        <p:txBody>
          <a:bodyPr wrap="square" lIns="0" tIns="0" rIns="0" bIns="0" rtlCol="0" anchor="t">
            <a:spAutoFit/>
          </a:bodyPr>
          <a:lstStyle/>
          <a:p>
            <a:pPr lvl="2">
              <a:lnSpc>
                <a:spcPts val="8160"/>
              </a:lnSpc>
            </a:pPr>
            <a:r>
              <a:rPr lang="en-US" sz="6800" b="1">
                <a:solidFill>
                  <a:srgbClr val="0C1293"/>
                </a:solidFill>
                <a:latin typeface="Arial Bold"/>
                <a:ea typeface="Arial Bold"/>
                <a:cs typeface="Arial Bold"/>
                <a:sym typeface="Arial Bold"/>
              </a:rPr>
              <a:t>How are the results published?</a:t>
            </a:r>
          </a:p>
        </p:txBody>
      </p:sp>
      <p:grpSp>
        <p:nvGrpSpPr>
          <p:cNvPr id="16" name="Group 16"/>
          <p:cNvGrpSpPr>
            <a:grpSpLocks noChangeAspect="1"/>
          </p:cNvGrpSpPr>
          <p:nvPr/>
        </p:nvGrpSpPr>
        <p:grpSpPr>
          <a:xfrm>
            <a:off x="1817790" y="2267930"/>
            <a:ext cx="10844212" cy="7000875"/>
            <a:chOff x="0" y="0"/>
            <a:chExt cx="14458950" cy="9334500"/>
          </a:xfrm>
        </p:grpSpPr>
        <p:sp>
          <p:nvSpPr>
            <p:cNvPr id="17" name="Freeform 17"/>
            <p:cNvSpPr/>
            <p:nvPr/>
          </p:nvSpPr>
          <p:spPr>
            <a:xfrm>
              <a:off x="0" y="0"/>
              <a:ext cx="14458950" cy="9334500"/>
            </a:xfrm>
            <a:custGeom>
              <a:avLst/>
              <a:gdLst/>
              <a:ahLst/>
              <a:cxnLst/>
              <a:rect l="l" t="t" r="r" b="b"/>
              <a:pathLst>
                <a:path w="14458950" h="9334500">
                  <a:moveTo>
                    <a:pt x="0" y="0"/>
                  </a:moveTo>
                  <a:lnTo>
                    <a:pt x="14458950" y="0"/>
                  </a:lnTo>
                  <a:lnTo>
                    <a:pt x="14458950" y="9334500"/>
                  </a:lnTo>
                  <a:lnTo>
                    <a:pt x="0" y="9334500"/>
                  </a:lnTo>
                  <a:lnTo>
                    <a:pt x="0" y="0"/>
                  </a:lnTo>
                  <a:close/>
                </a:path>
              </a:pathLst>
            </a:custGeom>
            <a:blipFill>
              <a:blip r:embed="rId3"/>
              <a:stretch>
                <a:fillRect/>
              </a:stretch>
            </a:blipFill>
          </p:spPr>
          <p:txBody>
            <a:bodyPr/>
            <a:lstStyle/>
            <a:p>
              <a:endParaRPr lang="en-GB"/>
            </a:p>
          </p:txBody>
        </p:sp>
      </p:grpSp>
      <p:sp>
        <p:nvSpPr>
          <p:cNvPr id="18" name="Freeform 18"/>
          <p:cNvSpPr/>
          <p:nvPr/>
        </p:nvSpPr>
        <p:spPr>
          <a:xfrm>
            <a:off x="15849600" y="188263"/>
            <a:ext cx="1419713" cy="204008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1020-F1BA-5E77-C5EB-021C2F60C92F}"/>
              </a:ext>
            </a:extLst>
          </p:cNvPr>
          <p:cNvSpPr>
            <a:spLocks noGrp="1"/>
          </p:cNvSpPr>
          <p:nvPr>
            <p:ph type="title"/>
          </p:nvPr>
        </p:nvSpPr>
        <p:spPr/>
        <p:txBody>
          <a:bodyPr/>
          <a:lstStyle/>
          <a:p>
            <a:r>
              <a:rPr lang="en-GB"/>
              <a:t>What Do the Questions Look Like?</a:t>
            </a:r>
          </a:p>
        </p:txBody>
      </p:sp>
    </p:spTree>
    <p:extLst>
      <p:ext uri="{BB962C8B-B14F-4D97-AF65-F5344CB8AC3E}">
        <p14:creationId xmlns:p14="http://schemas.microsoft.com/office/powerpoint/2010/main" val="3503145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AE104-4F9E-81BE-F4D9-D8543174ADC0}"/>
              </a:ext>
            </a:extLst>
          </p:cNvPr>
          <p:cNvSpPr>
            <a:spLocks noGrp="1"/>
          </p:cNvSpPr>
          <p:nvPr>
            <p:ph type="title"/>
          </p:nvPr>
        </p:nvSpPr>
        <p:spPr/>
        <p:txBody>
          <a:bodyPr>
            <a:normAutofit/>
          </a:bodyPr>
          <a:lstStyle/>
          <a:p>
            <a:r>
              <a:rPr lang="en-GB"/>
              <a:t>Spelling, Punctuation and Grammar: Paper 1 </a:t>
            </a:r>
          </a:p>
        </p:txBody>
      </p:sp>
      <p:sp>
        <p:nvSpPr>
          <p:cNvPr id="5" name="Content Placeholder 4">
            <a:extLst>
              <a:ext uri="{FF2B5EF4-FFF2-40B4-BE49-F238E27FC236}">
                <a16:creationId xmlns:a16="http://schemas.microsoft.com/office/drawing/2014/main" id="{EDAE7171-6EDA-7CF3-9FB4-CF565F3032D2}"/>
              </a:ext>
            </a:extLst>
          </p:cNvPr>
          <p:cNvSpPr>
            <a:spLocks noGrp="1"/>
          </p:cNvSpPr>
          <p:nvPr>
            <p:ph idx="1"/>
          </p:nvPr>
        </p:nvSpPr>
        <p:spPr>
          <a:xfrm>
            <a:off x="1257300" y="2738438"/>
            <a:ext cx="14687550" cy="6527007"/>
          </a:xfrm>
        </p:spPr>
        <p:txBody>
          <a:bodyPr>
            <a:normAutofit/>
          </a:bodyPr>
          <a:lstStyle/>
          <a:p>
            <a:pPr marL="0" indent="0">
              <a:lnSpc>
                <a:spcPct val="91000"/>
              </a:lnSpc>
              <a:buNone/>
            </a:pPr>
            <a:r>
              <a:rPr lang="en-US"/>
              <a:t>This test focuses on: </a:t>
            </a:r>
          </a:p>
          <a:p>
            <a:pPr lvl="1">
              <a:lnSpc>
                <a:spcPct val="91000"/>
              </a:lnSpc>
            </a:pPr>
            <a:r>
              <a:rPr lang="en-US"/>
              <a:t>Grammatical terms/word classes </a:t>
            </a:r>
          </a:p>
          <a:p>
            <a:pPr lvl="1">
              <a:lnSpc>
                <a:spcPct val="91000"/>
              </a:lnSpc>
            </a:pPr>
            <a:r>
              <a:rPr lang="en-US"/>
              <a:t>Functions of sentences</a:t>
            </a:r>
          </a:p>
          <a:p>
            <a:pPr lvl="1">
              <a:lnSpc>
                <a:spcPct val="91000"/>
              </a:lnSpc>
            </a:pPr>
            <a:r>
              <a:rPr lang="en-US"/>
              <a:t>Combining words, phrases and clauses</a:t>
            </a:r>
          </a:p>
          <a:p>
            <a:pPr lvl="1">
              <a:lnSpc>
                <a:spcPct val="91000"/>
              </a:lnSpc>
            </a:pPr>
            <a:r>
              <a:rPr lang="en-US"/>
              <a:t>Verb forms, tenses and consistency </a:t>
            </a:r>
          </a:p>
          <a:p>
            <a:pPr lvl="1">
              <a:lnSpc>
                <a:spcPct val="91000"/>
              </a:lnSpc>
            </a:pPr>
            <a:r>
              <a:rPr lang="en-US"/>
              <a:t>Punctuation </a:t>
            </a:r>
          </a:p>
          <a:p>
            <a:pPr lvl="1">
              <a:lnSpc>
                <a:spcPct val="91000"/>
              </a:lnSpc>
            </a:pPr>
            <a:r>
              <a:rPr lang="en-US"/>
              <a:t>Vocabulary </a:t>
            </a:r>
          </a:p>
          <a:p>
            <a:pPr lvl="1">
              <a:lnSpc>
                <a:spcPct val="91000"/>
              </a:lnSpc>
            </a:pPr>
            <a:r>
              <a:rPr lang="en-US"/>
              <a:t>Standard English and formality </a:t>
            </a:r>
          </a:p>
        </p:txBody>
      </p:sp>
      <p:pic>
        <p:nvPicPr>
          <p:cNvPr id="7" name="Picture 6">
            <a:extLst>
              <a:ext uri="{FF2B5EF4-FFF2-40B4-BE49-F238E27FC236}">
                <a16:creationId xmlns:a16="http://schemas.microsoft.com/office/drawing/2014/main" id="{CB74D219-2E6E-A41E-144A-48E9F5020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916" y="5658347"/>
            <a:ext cx="7405437" cy="2962175"/>
          </a:xfrm>
          <a:prstGeom prst="rect">
            <a:avLst/>
          </a:prstGeom>
        </p:spPr>
      </p:pic>
    </p:spTree>
    <p:extLst>
      <p:ext uri="{BB962C8B-B14F-4D97-AF65-F5344CB8AC3E}">
        <p14:creationId xmlns:p14="http://schemas.microsoft.com/office/powerpoint/2010/main" val="170573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D17C-9710-2079-DA85-C42C21A03C63}"/>
              </a:ext>
            </a:extLst>
          </p:cNvPr>
          <p:cNvSpPr>
            <a:spLocks noGrp="1"/>
          </p:cNvSpPr>
          <p:nvPr>
            <p:ph type="title"/>
          </p:nvPr>
        </p:nvSpPr>
        <p:spPr/>
        <p:txBody>
          <a:bodyPr/>
          <a:lstStyle/>
          <a:p>
            <a:r>
              <a:rPr lang="en-GB"/>
              <a:t>Spelling, Punctuation and Grammar: Paper 1</a:t>
            </a:r>
          </a:p>
        </p:txBody>
      </p:sp>
      <p:pic>
        <p:nvPicPr>
          <p:cNvPr id="4" name="Picture 3">
            <a:extLst>
              <a:ext uri="{FF2B5EF4-FFF2-40B4-BE49-F238E27FC236}">
                <a16:creationId xmlns:a16="http://schemas.microsoft.com/office/drawing/2014/main" id="{58CFD718-7FF2-23BF-5143-B6333CA930F5}"/>
              </a:ext>
            </a:extLst>
          </p:cNvPr>
          <p:cNvPicPr>
            <a:picLocks noChangeAspect="1"/>
          </p:cNvPicPr>
          <p:nvPr/>
        </p:nvPicPr>
        <p:blipFill>
          <a:blip r:embed="rId2"/>
          <a:stretch>
            <a:fillRect/>
          </a:stretch>
        </p:blipFill>
        <p:spPr>
          <a:xfrm>
            <a:off x="187322" y="3651809"/>
            <a:ext cx="11440799" cy="2705300"/>
          </a:xfrm>
          <a:prstGeom prst="rect">
            <a:avLst/>
          </a:prstGeom>
          <a:ln w="28575">
            <a:solidFill>
              <a:schemeClr val="accent3"/>
            </a:solidFill>
          </a:ln>
        </p:spPr>
      </p:pic>
      <p:pic>
        <p:nvPicPr>
          <p:cNvPr id="5" name="Picture 4">
            <a:extLst>
              <a:ext uri="{FF2B5EF4-FFF2-40B4-BE49-F238E27FC236}">
                <a16:creationId xmlns:a16="http://schemas.microsoft.com/office/drawing/2014/main" id="{00D6F69A-CB68-A408-4F61-5A105ADA5A3A}"/>
              </a:ext>
            </a:extLst>
          </p:cNvPr>
          <p:cNvPicPr>
            <a:picLocks noChangeAspect="1"/>
          </p:cNvPicPr>
          <p:nvPr/>
        </p:nvPicPr>
        <p:blipFill>
          <a:blip r:embed="rId3"/>
          <a:stretch>
            <a:fillRect/>
          </a:stretch>
        </p:blipFill>
        <p:spPr>
          <a:xfrm>
            <a:off x="9549956" y="5004458"/>
            <a:ext cx="8233551" cy="3863340"/>
          </a:xfrm>
          <a:prstGeom prst="rect">
            <a:avLst/>
          </a:prstGeom>
          <a:ln w="28575">
            <a:solidFill>
              <a:schemeClr val="accent3"/>
            </a:solidFill>
          </a:ln>
        </p:spPr>
      </p:pic>
      <p:pic>
        <p:nvPicPr>
          <p:cNvPr id="6" name="Picture 5">
            <a:extLst>
              <a:ext uri="{FF2B5EF4-FFF2-40B4-BE49-F238E27FC236}">
                <a16:creationId xmlns:a16="http://schemas.microsoft.com/office/drawing/2014/main" id="{5C17AD80-A6CC-D939-0E2B-0E11126BAC26}"/>
              </a:ext>
            </a:extLst>
          </p:cNvPr>
          <p:cNvPicPr>
            <a:picLocks noChangeAspect="1"/>
          </p:cNvPicPr>
          <p:nvPr/>
        </p:nvPicPr>
        <p:blipFill>
          <a:blip r:embed="rId4"/>
          <a:stretch>
            <a:fillRect/>
          </a:stretch>
        </p:blipFill>
        <p:spPr>
          <a:xfrm>
            <a:off x="504494" y="8071856"/>
            <a:ext cx="9812987" cy="1591884"/>
          </a:xfrm>
          <a:prstGeom prst="rect">
            <a:avLst/>
          </a:prstGeom>
          <a:ln w="28575">
            <a:solidFill>
              <a:schemeClr val="accent3"/>
            </a:solidFill>
          </a:ln>
        </p:spPr>
      </p:pic>
    </p:spTree>
    <p:extLst>
      <p:ext uri="{BB962C8B-B14F-4D97-AF65-F5344CB8AC3E}">
        <p14:creationId xmlns:p14="http://schemas.microsoft.com/office/powerpoint/2010/main" val="2777170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718C-4290-B184-B5D8-0B1A1AECD597}"/>
              </a:ext>
            </a:extLst>
          </p:cNvPr>
          <p:cNvSpPr>
            <a:spLocks noGrp="1"/>
          </p:cNvSpPr>
          <p:nvPr>
            <p:ph type="title"/>
          </p:nvPr>
        </p:nvSpPr>
        <p:spPr/>
        <p:txBody>
          <a:bodyPr>
            <a:normAutofit/>
          </a:bodyPr>
          <a:lstStyle/>
          <a:p>
            <a:r>
              <a:rPr lang="en-GB"/>
              <a:t>Spelling, Punctuation and Grammar: Paper 2</a:t>
            </a:r>
          </a:p>
        </p:txBody>
      </p:sp>
      <p:sp>
        <p:nvSpPr>
          <p:cNvPr id="3" name="Content Placeholder 2">
            <a:extLst>
              <a:ext uri="{FF2B5EF4-FFF2-40B4-BE49-F238E27FC236}">
                <a16:creationId xmlns:a16="http://schemas.microsoft.com/office/drawing/2014/main" id="{9F81599A-ADFF-76F8-D3F4-255D72607C29}"/>
              </a:ext>
            </a:extLst>
          </p:cNvPr>
          <p:cNvSpPr>
            <a:spLocks noGrp="1"/>
          </p:cNvSpPr>
          <p:nvPr>
            <p:ph idx="1"/>
          </p:nvPr>
        </p:nvSpPr>
        <p:spPr>
          <a:xfrm>
            <a:off x="1101042" y="2738438"/>
            <a:ext cx="6937575" cy="6150920"/>
          </a:xfrm>
        </p:spPr>
        <p:txBody>
          <a:bodyPr>
            <a:normAutofit/>
          </a:bodyPr>
          <a:lstStyle/>
          <a:p>
            <a:pPr marL="0" indent="0">
              <a:buNone/>
            </a:pPr>
            <a:r>
              <a:rPr lang="en-GB"/>
              <a:t>In this test, the teacher reads the missing word and then the sentence.</a:t>
            </a:r>
          </a:p>
          <a:p>
            <a:pPr marL="0" indent="0">
              <a:buNone/>
            </a:pPr>
            <a:endParaRPr lang="en-GB"/>
          </a:p>
          <a:p>
            <a:pPr marL="0" indent="0">
              <a:buNone/>
            </a:pPr>
            <a:r>
              <a:rPr lang="en-GB"/>
              <a:t>It focusses on spelling rules within the KS2 curriculum, such as different prefixes, suffixes, homophones and more.</a:t>
            </a:r>
          </a:p>
        </p:txBody>
      </p:sp>
      <p:pic>
        <p:nvPicPr>
          <p:cNvPr id="6" name="Picture 5">
            <a:extLst>
              <a:ext uri="{FF2B5EF4-FFF2-40B4-BE49-F238E27FC236}">
                <a16:creationId xmlns:a16="http://schemas.microsoft.com/office/drawing/2014/main" id="{C5C06390-B81B-823B-9DB5-B39E567E5EAC}"/>
              </a:ext>
            </a:extLst>
          </p:cNvPr>
          <p:cNvPicPr>
            <a:picLocks noChangeAspect="1"/>
          </p:cNvPicPr>
          <p:nvPr/>
        </p:nvPicPr>
        <p:blipFill>
          <a:blip r:embed="rId2"/>
          <a:stretch>
            <a:fillRect/>
          </a:stretch>
        </p:blipFill>
        <p:spPr>
          <a:xfrm>
            <a:off x="8467444" y="3935550"/>
            <a:ext cx="4826309" cy="5208450"/>
          </a:xfrm>
          <a:prstGeom prst="rect">
            <a:avLst/>
          </a:prstGeom>
          <a:ln w="38100">
            <a:solidFill>
              <a:schemeClr val="accent3"/>
            </a:solidFill>
          </a:ln>
        </p:spPr>
      </p:pic>
      <p:pic>
        <p:nvPicPr>
          <p:cNvPr id="7" name="Picture 6">
            <a:extLst>
              <a:ext uri="{FF2B5EF4-FFF2-40B4-BE49-F238E27FC236}">
                <a16:creationId xmlns:a16="http://schemas.microsoft.com/office/drawing/2014/main" id="{B53CE1D4-198B-D6A9-25ED-29FE2A8C33A7}"/>
              </a:ext>
            </a:extLst>
          </p:cNvPr>
          <p:cNvPicPr>
            <a:picLocks noChangeAspect="1"/>
          </p:cNvPicPr>
          <p:nvPr/>
        </p:nvPicPr>
        <p:blipFill>
          <a:blip r:embed="rId3"/>
          <a:stretch>
            <a:fillRect/>
          </a:stretch>
        </p:blipFill>
        <p:spPr>
          <a:xfrm>
            <a:off x="13293752" y="3935550"/>
            <a:ext cx="4765482" cy="5208450"/>
          </a:xfrm>
          <a:prstGeom prst="rect">
            <a:avLst/>
          </a:prstGeom>
          <a:ln w="38100">
            <a:solidFill>
              <a:schemeClr val="accent3"/>
            </a:solidFill>
          </a:ln>
        </p:spPr>
      </p:pic>
    </p:spTree>
    <p:extLst>
      <p:ext uri="{BB962C8B-B14F-4D97-AF65-F5344CB8AC3E}">
        <p14:creationId xmlns:p14="http://schemas.microsoft.com/office/powerpoint/2010/main" val="4212876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2C90-B374-53E1-21EC-944C75F616E4}"/>
              </a:ext>
            </a:extLst>
          </p:cNvPr>
          <p:cNvSpPr>
            <a:spLocks noGrp="1"/>
          </p:cNvSpPr>
          <p:nvPr>
            <p:ph type="title"/>
          </p:nvPr>
        </p:nvSpPr>
        <p:spPr/>
        <p:txBody>
          <a:bodyPr/>
          <a:lstStyle/>
          <a:p>
            <a:r>
              <a:rPr lang="en-GB"/>
              <a:t>English reading </a:t>
            </a:r>
          </a:p>
        </p:txBody>
      </p:sp>
      <p:pic>
        <p:nvPicPr>
          <p:cNvPr id="4" name="Picture 3">
            <a:extLst>
              <a:ext uri="{FF2B5EF4-FFF2-40B4-BE49-F238E27FC236}">
                <a16:creationId xmlns:a16="http://schemas.microsoft.com/office/drawing/2014/main" id="{4DB1A19C-D526-5B43-F617-71167B6F6EC0}"/>
              </a:ext>
            </a:extLst>
          </p:cNvPr>
          <p:cNvPicPr>
            <a:picLocks noChangeAspect="1"/>
          </p:cNvPicPr>
          <p:nvPr/>
        </p:nvPicPr>
        <p:blipFill>
          <a:blip r:embed="rId2"/>
          <a:stretch>
            <a:fillRect/>
          </a:stretch>
        </p:blipFill>
        <p:spPr>
          <a:xfrm>
            <a:off x="10062089" y="5060177"/>
            <a:ext cx="3809567" cy="5209425"/>
          </a:xfrm>
          <a:prstGeom prst="rect">
            <a:avLst/>
          </a:prstGeom>
          <a:ln w="28575">
            <a:solidFill>
              <a:schemeClr val="tx1"/>
            </a:solidFill>
          </a:ln>
        </p:spPr>
      </p:pic>
      <p:pic>
        <p:nvPicPr>
          <p:cNvPr id="5" name="Picture 4">
            <a:extLst>
              <a:ext uri="{FF2B5EF4-FFF2-40B4-BE49-F238E27FC236}">
                <a16:creationId xmlns:a16="http://schemas.microsoft.com/office/drawing/2014/main" id="{4D876CE9-D3F6-6C40-0A2B-7B1B5B4735F1}"/>
              </a:ext>
            </a:extLst>
          </p:cNvPr>
          <p:cNvPicPr>
            <a:picLocks noChangeAspect="1"/>
          </p:cNvPicPr>
          <p:nvPr/>
        </p:nvPicPr>
        <p:blipFill>
          <a:blip r:embed="rId3"/>
          <a:stretch>
            <a:fillRect/>
          </a:stretch>
        </p:blipFill>
        <p:spPr>
          <a:xfrm>
            <a:off x="13871655" y="5060177"/>
            <a:ext cx="4416345" cy="5148243"/>
          </a:xfrm>
          <a:prstGeom prst="rect">
            <a:avLst/>
          </a:prstGeom>
          <a:ln w="28575">
            <a:solidFill>
              <a:schemeClr val="tx1"/>
            </a:solidFill>
          </a:ln>
        </p:spPr>
      </p:pic>
      <p:pic>
        <p:nvPicPr>
          <p:cNvPr id="9" name="Picture 8">
            <a:extLst>
              <a:ext uri="{FF2B5EF4-FFF2-40B4-BE49-F238E27FC236}">
                <a16:creationId xmlns:a16="http://schemas.microsoft.com/office/drawing/2014/main" id="{961BA2F2-AF99-E002-0E9D-C8A88D1D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66" y="2536033"/>
            <a:ext cx="10945752" cy="3057953"/>
          </a:xfrm>
          <a:prstGeom prst="rect">
            <a:avLst/>
          </a:prstGeom>
        </p:spPr>
      </p:pic>
    </p:spTree>
    <p:extLst>
      <p:ext uri="{BB962C8B-B14F-4D97-AF65-F5344CB8AC3E}">
        <p14:creationId xmlns:p14="http://schemas.microsoft.com/office/powerpoint/2010/main" val="2328780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32F3-4428-DABA-474B-C309994BBF2D}"/>
              </a:ext>
            </a:extLst>
          </p:cNvPr>
          <p:cNvSpPr>
            <a:spLocks noGrp="1"/>
          </p:cNvSpPr>
          <p:nvPr>
            <p:ph type="title"/>
          </p:nvPr>
        </p:nvSpPr>
        <p:spPr/>
        <p:txBody>
          <a:bodyPr/>
          <a:lstStyle/>
          <a:p>
            <a:r>
              <a:rPr lang="en-GB"/>
              <a:t>English reading </a:t>
            </a:r>
          </a:p>
        </p:txBody>
      </p:sp>
      <p:pic>
        <p:nvPicPr>
          <p:cNvPr id="4" name="Picture 3">
            <a:extLst>
              <a:ext uri="{FF2B5EF4-FFF2-40B4-BE49-F238E27FC236}">
                <a16:creationId xmlns:a16="http://schemas.microsoft.com/office/drawing/2014/main" id="{F0307989-877D-26F6-1206-E6CDF97E721A}"/>
              </a:ext>
            </a:extLst>
          </p:cNvPr>
          <p:cNvPicPr>
            <a:picLocks noChangeAspect="1"/>
          </p:cNvPicPr>
          <p:nvPr/>
        </p:nvPicPr>
        <p:blipFill>
          <a:blip r:embed="rId2"/>
          <a:stretch>
            <a:fillRect/>
          </a:stretch>
        </p:blipFill>
        <p:spPr>
          <a:xfrm>
            <a:off x="15943895" y="7753167"/>
            <a:ext cx="2173611" cy="2533833"/>
          </a:xfrm>
          <a:prstGeom prst="rect">
            <a:avLst/>
          </a:prstGeom>
          <a:ln w="28575">
            <a:solidFill>
              <a:schemeClr val="tx1"/>
            </a:solidFill>
          </a:ln>
        </p:spPr>
      </p:pic>
      <p:pic>
        <p:nvPicPr>
          <p:cNvPr id="5" name="Picture 4">
            <a:extLst>
              <a:ext uri="{FF2B5EF4-FFF2-40B4-BE49-F238E27FC236}">
                <a16:creationId xmlns:a16="http://schemas.microsoft.com/office/drawing/2014/main" id="{8936499B-6BA9-0DDB-1247-E709C6687854}"/>
              </a:ext>
            </a:extLst>
          </p:cNvPr>
          <p:cNvPicPr>
            <a:picLocks noChangeAspect="1"/>
          </p:cNvPicPr>
          <p:nvPr/>
        </p:nvPicPr>
        <p:blipFill>
          <a:blip r:embed="rId3"/>
          <a:stretch>
            <a:fillRect/>
          </a:stretch>
        </p:blipFill>
        <p:spPr>
          <a:xfrm>
            <a:off x="636060" y="2536033"/>
            <a:ext cx="7432605" cy="4202549"/>
          </a:xfrm>
          <a:prstGeom prst="rect">
            <a:avLst/>
          </a:prstGeom>
          <a:ln w="28575">
            <a:solidFill>
              <a:schemeClr val="accent3"/>
            </a:solidFill>
          </a:ln>
        </p:spPr>
      </p:pic>
      <p:pic>
        <p:nvPicPr>
          <p:cNvPr id="6" name="Picture 5">
            <a:extLst>
              <a:ext uri="{FF2B5EF4-FFF2-40B4-BE49-F238E27FC236}">
                <a16:creationId xmlns:a16="http://schemas.microsoft.com/office/drawing/2014/main" id="{85C7E406-02D0-7A2F-8F18-7A68F24FDF19}"/>
              </a:ext>
            </a:extLst>
          </p:cNvPr>
          <p:cNvPicPr>
            <a:picLocks noChangeAspect="1"/>
          </p:cNvPicPr>
          <p:nvPr/>
        </p:nvPicPr>
        <p:blipFill>
          <a:blip r:embed="rId4"/>
          <a:stretch>
            <a:fillRect/>
          </a:stretch>
        </p:blipFill>
        <p:spPr>
          <a:xfrm>
            <a:off x="6302435" y="5143501"/>
            <a:ext cx="9251891" cy="4621553"/>
          </a:xfrm>
          <a:prstGeom prst="rect">
            <a:avLst/>
          </a:prstGeom>
          <a:ln w="28575">
            <a:solidFill>
              <a:schemeClr val="accent3"/>
            </a:solidFill>
          </a:ln>
        </p:spPr>
      </p:pic>
    </p:spTree>
    <p:extLst>
      <p:ext uri="{BB962C8B-B14F-4D97-AF65-F5344CB8AC3E}">
        <p14:creationId xmlns:p14="http://schemas.microsoft.com/office/powerpoint/2010/main" val="3708857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C9611-FF63-3876-B706-8505B9CC4559}"/>
              </a:ext>
            </a:extLst>
          </p:cNvPr>
          <p:cNvSpPr>
            <a:spLocks noGrp="1"/>
          </p:cNvSpPr>
          <p:nvPr>
            <p:ph type="title"/>
          </p:nvPr>
        </p:nvSpPr>
        <p:spPr/>
        <p:txBody>
          <a:bodyPr/>
          <a:lstStyle/>
          <a:p>
            <a:r>
              <a:rPr lang="en-GB"/>
              <a:t>English reading </a:t>
            </a:r>
          </a:p>
        </p:txBody>
      </p:sp>
      <p:pic>
        <p:nvPicPr>
          <p:cNvPr id="4" name="Picture 3">
            <a:extLst>
              <a:ext uri="{FF2B5EF4-FFF2-40B4-BE49-F238E27FC236}">
                <a16:creationId xmlns:a16="http://schemas.microsoft.com/office/drawing/2014/main" id="{8D5F3BD5-3842-6CC1-AD6C-23775E09F515}"/>
              </a:ext>
            </a:extLst>
          </p:cNvPr>
          <p:cNvPicPr>
            <a:picLocks noChangeAspect="1"/>
          </p:cNvPicPr>
          <p:nvPr/>
        </p:nvPicPr>
        <p:blipFill>
          <a:blip r:embed="rId2"/>
          <a:stretch>
            <a:fillRect/>
          </a:stretch>
        </p:blipFill>
        <p:spPr>
          <a:xfrm>
            <a:off x="15943895" y="7753167"/>
            <a:ext cx="2173611" cy="2533833"/>
          </a:xfrm>
          <a:prstGeom prst="rect">
            <a:avLst/>
          </a:prstGeom>
          <a:ln w="28575">
            <a:solidFill>
              <a:schemeClr val="tx1"/>
            </a:solidFill>
          </a:ln>
        </p:spPr>
      </p:pic>
      <p:pic>
        <p:nvPicPr>
          <p:cNvPr id="5" name="Picture 4">
            <a:extLst>
              <a:ext uri="{FF2B5EF4-FFF2-40B4-BE49-F238E27FC236}">
                <a16:creationId xmlns:a16="http://schemas.microsoft.com/office/drawing/2014/main" id="{6930DAEA-DC94-6001-A3FF-9913D6D247DB}"/>
              </a:ext>
            </a:extLst>
          </p:cNvPr>
          <p:cNvPicPr>
            <a:picLocks noChangeAspect="1"/>
          </p:cNvPicPr>
          <p:nvPr/>
        </p:nvPicPr>
        <p:blipFill>
          <a:blip r:embed="rId3"/>
          <a:stretch>
            <a:fillRect/>
          </a:stretch>
        </p:blipFill>
        <p:spPr>
          <a:xfrm>
            <a:off x="811820" y="2756258"/>
            <a:ext cx="7005594" cy="6263826"/>
          </a:xfrm>
          <a:prstGeom prst="rect">
            <a:avLst/>
          </a:prstGeom>
          <a:ln w="28575">
            <a:solidFill>
              <a:schemeClr val="accent3"/>
            </a:solidFill>
          </a:ln>
        </p:spPr>
      </p:pic>
      <p:pic>
        <p:nvPicPr>
          <p:cNvPr id="6" name="Picture 5">
            <a:extLst>
              <a:ext uri="{FF2B5EF4-FFF2-40B4-BE49-F238E27FC236}">
                <a16:creationId xmlns:a16="http://schemas.microsoft.com/office/drawing/2014/main" id="{BB98DC44-DF78-021A-0C60-8836A0AD8448}"/>
              </a:ext>
            </a:extLst>
          </p:cNvPr>
          <p:cNvPicPr>
            <a:picLocks noChangeAspect="1"/>
          </p:cNvPicPr>
          <p:nvPr/>
        </p:nvPicPr>
        <p:blipFill>
          <a:blip r:embed="rId4"/>
          <a:stretch>
            <a:fillRect/>
          </a:stretch>
        </p:blipFill>
        <p:spPr>
          <a:xfrm>
            <a:off x="7961536" y="3284112"/>
            <a:ext cx="7982360" cy="4210266"/>
          </a:xfrm>
          <a:prstGeom prst="rect">
            <a:avLst/>
          </a:prstGeom>
          <a:ln w="28575">
            <a:solidFill>
              <a:schemeClr val="accent3"/>
            </a:solidFill>
          </a:ln>
        </p:spPr>
      </p:pic>
    </p:spTree>
    <p:extLst>
      <p:ext uri="{BB962C8B-B14F-4D97-AF65-F5344CB8AC3E}">
        <p14:creationId xmlns:p14="http://schemas.microsoft.com/office/powerpoint/2010/main" val="428948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13908F-AF52-3100-3F33-7298E73C201A}"/>
              </a:ext>
            </a:extLst>
          </p:cNvPr>
          <p:cNvSpPr>
            <a:spLocks noGrp="1"/>
          </p:cNvSpPr>
          <p:nvPr>
            <p:ph type="title"/>
          </p:nvPr>
        </p:nvSpPr>
        <p:spPr>
          <a:xfrm>
            <a:off x="6629400" y="864394"/>
            <a:ext cx="15773400" cy="4279106"/>
          </a:xfrm>
        </p:spPr>
        <p:txBody>
          <a:bodyPr/>
          <a:lstStyle/>
          <a:p>
            <a:r>
              <a:rPr lang="en-GB"/>
              <a:t>Writing </a:t>
            </a:r>
          </a:p>
        </p:txBody>
      </p:sp>
    </p:spTree>
    <p:extLst>
      <p:ext uri="{BB962C8B-B14F-4D97-AF65-F5344CB8AC3E}">
        <p14:creationId xmlns:p14="http://schemas.microsoft.com/office/powerpoint/2010/main" val="1707622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EF-80EB-DF8C-5220-5C77F83A900D}"/>
              </a:ext>
            </a:extLst>
          </p:cNvPr>
          <p:cNvSpPr>
            <a:spLocks noGrp="1"/>
          </p:cNvSpPr>
          <p:nvPr>
            <p:ph type="title"/>
          </p:nvPr>
        </p:nvSpPr>
        <p:spPr/>
        <p:txBody>
          <a:bodyPr>
            <a:normAutofit/>
          </a:bodyPr>
          <a:lstStyle/>
          <a:p>
            <a:r>
              <a:rPr lang="en-US" cap="all" spc="180">
                <a:solidFill>
                  <a:sysClr val="windowText" lastClr="000000"/>
                </a:solidFill>
              </a:rPr>
              <a:t>What will we cover in this meeting? </a:t>
            </a:r>
            <a:endParaRPr lang="en-GB"/>
          </a:p>
        </p:txBody>
      </p:sp>
      <p:sp>
        <p:nvSpPr>
          <p:cNvPr id="3" name="Content Placeholder 2">
            <a:extLst>
              <a:ext uri="{FF2B5EF4-FFF2-40B4-BE49-F238E27FC236}">
                <a16:creationId xmlns:a16="http://schemas.microsoft.com/office/drawing/2014/main" id="{867F49C3-3DAF-B2F7-F6D3-74AC74FA0D3B}"/>
              </a:ext>
            </a:extLst>
          </p:cNvPr>
          <p:cNvSpPr>
            <a:spLocks noGrp="1"/>
          </p:cNvSpPr>
          <p:nvPr>
            <p:ph idx="1"/>
          </p:nvPr>
        </p:nvSpPr>
        <p:spPr/>
        <p:txBody>
          <a:bodyPr>
            <a:normAutofit fontScale="92500" lnSpcReduction="20000"/>
          </a:bodyPr>
          <a:lstStyle/>
          <a:p>
            <a:pPr marL="685800" indent="-685800">
              <a:lnSpc>
                <a:spcPct val="91000"/>
              </a:lnSpc>
            </a:pPr>
            <a:r>
              <a:rPr lang="en-US">
                <a:solidFill>
                  <a:sysClr val="windowText" lastClr="000000"/>
                </a:solidFill>
              </a:rPr>
              <a:t>What are the SATs?</a:t>
            </a:r>
          </a:p>
          <a:p>
            <a:pPr marL="685800" indent="-685800">
              <a:lnSpc>
                <a:spcPct val="91000"/>
              </a:lnSpc>
            </a:pPr>
            <a:r>
              <a:rPr lang="en-US">
                <a:solidFill>
                  <a:sysClr val="windowText" lastClr="000000"/>
                </a:solidFill>
              </a:rPr>
              <a:t>When are the SATs?</a:t>
            </a:r>
          </a:p>
          <a:p>
            <a:pPr marL="685800" indent="-685800">
              <a:lnSpc>
                <a:spcPct val="91000"/>
              </a:lnSpc>
            </a:pPr>
            <a:r>
              <a:rPr lang="en-US">
                <a:solidFill>
                  <a:sysClr val="windowText" lastClr="000000"/>
                </a:solidFill>
              </a:rPr>
              <a:t>What do the questions look like? </a:t>
            </a:r>
          </a:p>
          <a:p>
            <a:pPr marL="685800" indent="-685800">
              <a:lnSpc>
                <a:spcPct val="91000"/>
              </a:lnSpc>
            </a:pPr>
            <a:r>
              <a:rPr lang="en-US">
                <a:solidFill>
                  <a:sysClr val="windowText" lastClr="000000"/>
                </a:solidFill>
              </a:rPr>
              <a:t>Special arrangements</a:t>
            </a:r>
          </a:p>
          <a:p>
            <a:pPr marL="685800" indent="-685800">
              <a:lnSpc>
                <a:spcPct val="91000"/>
              </a:lnSpc>
            </a:pPr>
            <a:r>
              <a:rPr lang="en-US">
                <a:solidFill>
                  <a:sysClr val="windowText" lastClr="000000"/>
                </a:solidFill>
              </a:rPr>
              <a:t>Writing </a:t>
            </a:r>
          </a:p>
          <a:p>
            <a:pPr marL="685800" indent="-685800">
              <a:lnSpc>
                <a:spcPct val="91000"/>
              </a:lnSpc>
            </a:pPr>
            <a:r>
              <a:rPr lang="en-US">
                <a:solidFill>
                  <a:sysClr val="windowText" lastClr="000000"/>
                </a:solidFill>
              </a:rPr>
              <a:t>How can you help your child? </a:t>
            </a:r>
          </a:p>
          <a:p>
            <a:pPr marL="685800" indent="-685800">
              <a:lnSpc>
                <a:spcPct val="91000"/>
              </a:lnSpc>
            </a:pPr>
            <a:r>
              <a:rPr lang="en-US">
                <a:solidFill>
                  <a:sysClr val="windowText" lastClr="000000"/>
                </a:solidFill>
              </a:rPr>
              <a:t>The week itself </a:t>
            </a:r>
          </a:p>
          <a:p>
            <a:pPr marL="685800" indent="-685800">
              <a:lnSpc>
                <a:spcPct val="91000"/>
              </a:lnSpc>
            </a:pPr>
            <a:r>
              <a:rPr lang="en-US">
                <a:solidFill>
                  <a:sysClr val="windowText" lastClr="000000"/>
                </a:solidFill>
              </a:rPr>
              <a:t>Things to remember </a:t>
            </a:r>
          </a:p>
          <a:p>
            <a:pPr marL="685800" indent="-685800">
              <a:lnSpc>
                <a:spcPct val="91000"/>
              </a:lnSpc>
            </a:pPr>
            <a:r>
              <a:rPr lang="en-US">
                <a:solidFill>
                  <a:sysClr val="windowText" lastClr="000000"/>
                </a:solidFill>
              </a:rPr>
              <a:t>Revision guides </a:t>
            </a:r>
          </a:p>
          <a:p>
            <a:pPr marL="685800" indent="-685800">
              <a:lnSpc>
                <a:spcPct val="91000"/>
              </a:lnSpc>
            </a:pPr>
            <a:r>
              <a:rPr lang="en-US">
                <a:solidFill>
                  <a:sysClr val="windowText" lastClr="000000"/>
                </a:solidFill>
              </a:rPr>
              <a:t>Reminder about online safety</a:t>
            </a:r>
          </a:p>
        </p:txBody>
      </p:sp>
    </p:spTree>
    <p:extLst>
      <p:ext uri="{BB962C8B-B14F-4D97-AF65-F5344CB8AC3E}">
        <p14:creationId xmlns:p14="http://schemas.microsoft.com/office/powerpoint/2010/main" val="2116472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02D4E1-0456-6889-AA08-FA85F1D955F2}"/>
              </a:ext>
            </a:extLst>
          </p:cNvPr>
          <p:cNvSpPr>
            <a:spLocks noGrp="1"/>
          </p:cNvSpPr>
          <p:nvPr>
            <p:ph type="title"/>
          </p:nvPr>
        </p:nvSpPr>
        <p:spPr/>
        <p:txBody>
          <a:bodyPr/>
          <a:lstStyle/>
          <a:p>
            <a:r>
              <a:rPr lang="en-GB"/>
              <a:t>Writing Assessments</a:t>
            </a:r>
          </a:p>
        </p:txBody>
      </p:sp>
      <p:sp>
        <p:nvSpPr>
          <p:cNvPr id="5" name="Content Placeholder 4">
            <a:extLst>
              <a:ext uri="{FF2B5EF4-FFF2-40B4-BE49-F238E27FC236}">
                <a16:creationId xmlns:a16="http://schemas.microsoft.com/office/drawing/2014/main" id="{A5411DC2-2732-F6D2-F1FC-837145A1D2C0}"/>
              </a:ext>
            </a:extLst>
          </p:cNvPr>
          <p:cNvSpPr>
            <a:spLocks noGrp="1"/>
          </p:cNvSpPr>
          <p:nvPr>
            <p:ph idx="1"/>
          </p:nvPr>
        </p:nvSpPr>
        <p:spPr>
          <a:xfrm>
            <a:off x="1257300" y="2738438"/>
            <a:ext cx="14601825" cy="6527007"/>
          </a:xfrm>
        </p:spPr>
        <p:txBody>
          <a:bodyPr/>
          <a:lstStyle/>
          <a:p>
            <a:pPr marL="0" indent="0">
              <a:buNone/>
            </a:pPr>
            <a:r>
              <a:rPr lang="en-GB"/>
              <a:t>For writing, there is no testing. Instead, Y6 English teachers put together a portfolio of writing for each pupil.</a:t>
            </a:r>
          </a:p>
          <a:p>
            <a:pPr marL="0" indent="0">
              <a:buNone/>
            </a:pPr>
            <a:r>
              <a:rPr lang="en-GB"/>
              <a:t>We will then moderate together to grade pupils as WTS, EXS or GDS.</a:t>
            </a:r>
          </a:p>
          <a:p>
            <a:pPr marL="0" indent="0">
              <a:buNone/>
            </a:pPr>
            <a:r>
              <a:rPr lang="en-GB"/>
              <a:t>Some pupils may be pre-Key Stage, meaning that are still working at a similar level to Y2 or below. English teachers will make you aware of that prior to data submission. </a:t>
            </a:r>
          </a:p>
          <a:p>
            <a:pPr marL="0" indent="0">
              <a:buNone/>
            </a:pPr>
            <a:r>
              <a:rPr lang="en-GB"/>
              <a:t>Miss Whitcombe and Mr Snell then send the data off to DfE the week of Friday 26 June.</a:t>
            </a:r>
          </a:p>
        </p:txBody>
      </p:sp>
    </p:spTree>
    <p:extLst>
      <p:ext uri="{BB962C8B-B14F-4D97-AF65-F5344CB8AC3E}">
        <p14:creationId xmlns:p14="http://schemas.microsoft.com/office/powerpoint/2010/main" val="2189375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6A372-0E01-8ACD-24A0-C438C8358F36}"/>
              </a:ext>
            </a:extLst>
          </p:cNvPr>
          <p:cNvPicPr>
            <a:picLocks noChangeAspect="1"/>
          </p:cNvPicPr>
          <p:nvPr/>
        </p:nvPicPr>
        <p:blipFill>
          <a:blip r:embed="rId2"/>
          <a:stretch>
            <a:fillRect/>
          </a:stretch>
        </p:blipFill>
        <p:spPr>
          <a:xfrm>
            <a:off x="695207" y="1638300"/>
            <a:ext cx="14881419" cy="7432682"/>
          </a:xfrm>
          <a:prstGeom prst="rect">
            <a:avLst/>
          </a:prstGeom>
        </p:spPr>
      </p:pic>
    </p:spTree>
    <p:extLst>
      <p:ext uri="{BB962C8B-B14F-4D97-AF65-F5344CB8AC3E}">
        <p14:creationId xmlns:p14="http://schemas.microsoft.com/office/powerpoint/2010/main" val="2942246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800AC6-938D-54B9-CD08-129705223C42}"/>
              </a:ext>
            </a:extLst>
          </p:cNvPr>
          <p:cNvPicPr>
            <a:picLocks noChangeAspect="1"/>
          </p:cNvPicPr>
          <p:nvPr/>
        </p:nvPicPr>
        <p:blipFill>
          <a:blip r:embed="rId2"/>
          <a:stretch>
            <a:fillRect/>
          </a:stretch>
        </p:blipFill>
        <p:spPr>
          <a:xfrm>
            <a:off x="2361976" y="244384"/>
            <a:ext cx="13121864" cy="9798233"/>
          </a:xfrm>
          <a:prstGeom prst="rect">
            <a:avLst/>
          </a:prstGeom>
        </p:spPr>
      </p:pic>
    </p:spTree>
    <p:extLst>
      <p:ext uri="{BB962C8B-B14F-4D97-AF65-F5344CB8AC3E}">
        <p14:creationId xmlns:p14="http://schemas.microsoft.com/office/powerpoint/2010/main" val="2397637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B01EE-6F6F-7BCA-43BE-76B1550311F7}"/>
              </a:ext>
            </a:extLst>
          </p:cNvPr>
          <p:cNvPicPr>
            <a:picLocks noChangeAspect="1"/>
          </p:cNvPicPr>
          <p:nvPr/>
        </p:nvPicPr>
        <p:blipFill>
          <a:blip r:embed="rId2"/>
          <a:stretch>
            <a:fillRect/>
          </a:stretch>
        </p:blipFill>
        <p:spPr>
          <a:xfrm>
            <a:off x="859994" y="1714500"/>
            <a:ext cx="14816109" cy="7777654"/>
          </a:xfrm>
          <a:prstGeom prst="rect">
            <a:avLst/>
          </a:prstGeom>
        </p:spPr>
      </p:pic>
    </p:spTree>
    <p:extLst>
      <p:ext uri="{BB962C8B-B14F-4D97-AF65-F5344CB8AC3E}">
        <p14:creationId xmlns:p14="http://schemas.microsoft.com/office/powerpoint/2010/main" val="34402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33954" y="2257392"/>
            <a:ext cx="14420096" cy="2163015"/>
            <a:chOff x="0" y="0"/>
            <a:chExt cx="19226794" cy="2884020"/>
          </a:xfrm>
        </p:grpSpPr>
        <p:sp>
          <p:nvSpPr>
            <p:cNvPr id="3" name="Freeform 3" descr="A close-up of a logo  AI-generated content may be incorrect."/>
            <p:cNvSpPr/>
            <p:nvPr/>
          </p:nvSpPr>
          <p:spPr>
            <a:xfrm>
              <a:off x="0" y="0"/>
              <a:ext cx="19226785" cy="2884043"/>
            </a:xfrm>
            <a:custGeom>
              <a:avLst/>
              <a:gdLst/>
              <a:ahLst/>
              <a:cxnLst/>
              <a:rect l="l" t="t" r="r" b="b"/>
              <a:pathLst>
                <a:path w="19226785" h="2884043">
                  <a:moveTo>
                    <a:pt x="0" y="0"/>
                  </a:moveTo>
                  <a:lnTo>
                    <a:pt x="19226785" y="0"/>
                  </a:lnTo>
                  <a:lnTo>
                    <a:pt x="19226785" y="2884043"/>
                  </a:lnTo>
                  <a:lnTo>
                    <a:pt x="0" y="2884043"/>
                  </a:lnTo>
                  <a:lnTo>
                    <a:pt x="0" y="0"/>
                  </a:lnTo>
                  <a:close/>
                </a:path>
              </a:pathLst>
            </a:custGeom>
            <a:blipFill>
              <a:blip r:embed="rId2"/>
              <a:stretch>
                <a:fillRect/>
              </a:stretch>
            </a:blipFill>
          </p:spPr>
          <p:txBody>
            <a:bodyPr/>
            <a:lstStyle/>
            <a:p>
              <a:endParaRPr lang="en-GB"/>
            </a:p>
          </p:txBody>
        </p:sp>
      </p:grpSp>
      <p:grpSp>
        <p:nvGrpSpPr>
          <p:cNvPr id="4" name="Group 4"/>
          <p:cNvGrpSpPr/>
          <p:nvPr/>
        </p:nvGrpSpPr>
        <p:grpSpPr>
          <a:xfrm>
            <a:off x="12396756" y="4511791"/>
            <a:ext cx="4937760" cy="4800600"/>
            <a:chOff x="0" y="0"/>
            <a:chExt cx="6583680" cy="6400800"/>
          </a:xfrm>
        </p:grpSpPr>
        <p:sp>
          <p:nvSpPr>
            <p:cNvPr id="5" name="Freeform 5"/>
            <p:cNvSpPr/>
            <p:nvPr/>
          </p:nvSpPr>
          <p:spPr>
            <a:xfrm>
              <a:off x="0" y="0"/>
              <a:ext cx="6583680" cy="6400800"/>
            </a:xfrm>
            <a:custGeom>
              <a:avLst/>
              <a:gdLst/>
              <a:ahLst/>
              <a:cxnLst/>
              <a:rect l="l" t="t" r="r" b="b"/>
              <a:pathLst>
                <a:path w="6583680" h="6400800">
                  <a:moveTo>
                    <a:pt x="6583680" y="6400800"/>
                  </a:moveTo>
                  <a:lnTo>
                    <a:pt x="6583680" y="0"/>
                  </a:lnTo>
                  <a:lnTo>
                    <a:pt x="0" y="6400800"/>
                  </a:lnTo>
                  <a:close/>
                </a:path>
              </a:pathLst>
            </a:custGeom>
            <a:solidFill>
              <a:srgbClr val="0D1294"/>
            </a:solidFill>
            <a:ln w="12700">
              <a:solidFill>
                <a:srgbClr val="000000"/>
              </a:solidFill>
            </a:ln>
          </p:spPr>
          <p:txBody>
            <a:bodyPr/>
            <a:lstStyle/>
            <a:p>
              <a:endParaRPr lang="en-GB"/>
            </a:p>
          </p:txBody>
        </p:sp>
      </p:grpSp>
      <p:grpSp>
        <p:nvGrpSpPr>
          <p:cNvPr id="6" name="Group 6"/>
          <p:cNvGrpSpPr/>
          <p:nvPr/>
        </p:nvGrpSpPr>
        <p:grpSpPr>
          <a:xfrm>
            <a:off x="948374" y="920625"/>
            <a:ext cx="16386154" cy="8440398"/>
            <a:chOff x="0" y="0"/>
            <a:chExt cx="21848206" cy="11253864"/>
          </a:xfrm>
        </p:grpSpPr>
        <p:sp>
          <p:nvSpPr>
            <p:cNvPr id="7" name="Freeform 7"/>
            <p:cNvSpPr/>
            <p:nvPr/>
          </p:nvSpPr>
          <p:spPr>
            <a:xfrm>
              <a:off x="0" y="0"/>
              <a:ext cx="21848190" cy="11253851"/>
            </a:xfrm>
            <a:custGeom>
              <a:avLst/>
              <a:gdLst/>
              <a:ahLst/>
              <a:cxnLst/>
              <a:rect l="l" t="t" r="r" b="b"/>
              <a:pathLst>
                <a:path w="21848190" h="11253851">
                  <a:moveTo>
                    <a:pt x="19050" y="0"/>
                  </a:moveTo>
                  <a:lnTo>
                    <a:pt x="21829140" y="0"/>
                  </a:lnTo>
                  <a:cubicBezTo>
                    <a:pt x="21839681" y="0"/>
                    <a:pt x="21848190" y="8509"/>
                    <a:pt x="21848190" y="19050"/>
                  </a:cubicBezTo>
                  <a:lnTo>
                    <a:pt x="21848190" y="11234801"/>
                  </a:lnTo>
                  <a:cubicBezTo>
                    <a:pt x="21848190" y="11245342"/>
                    <a:pt x="21839681" y="11253851"/>
                    <a:pt x="21829140" y="11253851"/>
                  </a:cubicBezTo>
                  <a:lnTo>
                    <a:pt x="19050" y="11253851"/>
                  </a:lnTo>
                  <a:cubicBezTo>
                    <a:pt x="8509" y="11253851"/>
                    <a:pt x="0" y="11245342"/>
                    <a:pt x="0" y="11234801"/>
                  </a:cubicBezTo>
                  <a:lnTo>
                    <a:pt x="0" y="19050"/>
                  </a:lnTo>
                  <a:cubicBezTo>
                    <a:pt x="0" y="8509"/>
                    <a:pt x="8509" y="0"/>
                    <a:pt x="19050" y="0"/>
                  </a:cubicBezTo>
                  <a:moveTo>
                    <a:pt x="19050" y="38100"/>
                  </a:moveTo>
                  <a:lnTo>
                    <a:pt x="19050" y="19050"/>
                  </a:lnTo>
                  <a:lnTo>
                    <a:pt x="38100" y="19050"/>
                  </a:lnTo>
                  <a:lnTo>
                    <a:pt x="38100" y="11234801"/>
                  </a:lnTo>
                  <a:lnTo>
                    <a:pt x="19050" y="11234801"/>
                  </a:lnTo>
                  <a:lnTo>
                    <a:pt x="19050" y="11215751"/>
                  </a:lnTo>
                  <a:lnTo>
                    <a:pt x="21829140" y="11215751"/>
                  </a:lnTo>
                  <a:lnTo>
                    <a:pt x="21829140" y="11234801"/>
                  </a:lnTo>
                  <a:lnTo>
                    <a:pt x="21810090" y="11234801"/>
                  </a:lnTo>
                  <a:lnTo>
                    <a:pt x="21810090" y="19050"/>
                  </a:lnTo>
                  <a:lnTo>
                    <a:pt x="21829140" y="19050"/>
                  </a:lnTo>
                  <a:lnTo>
                    <a:pt x="21829140" y="38100"/>
                  </a:lnTo>
                  <a:lnTo>
                    <a:pt x="19050" y="38100"/>
                  </a:lnTo>
                  <a:close/>
                </a:path>
              </a:pathLst>
            </a:custGeom>
            <a:solidFill>
              <a:srgbClr val="404040"/>
            </a:solidFill>
            <a:ln w="12700">
              <a:solidFill>
                <a:srgbClr val="000000"/>
              </a:solidFill>
            </a:ln>
          </p:spPr>
          <p:txBody>
            <a:bodyPr/>
            <a:lstStyle/>
            <a:p>
              <a:endParaRPr lang="en-GB"/>
            </a:p>
          </p:txBody>
        </p:sp>
      </p:grpSp>
      <p:grpSp>
        <p:nvGrpSpPr>
          <p:cNvPr id="8" name="Group 8"/>
          <p:cNvGrpSpPr/>
          <p:nvPr/>
        </p:nvGrpSpPr>
        <p:grpSpPr>
          <a:xfrm>
            <a:off x="1933956" y="4058457"/>
            <a:ext cx="14420094" cy="2569958"/>
            <a:chOff x="0" y="0"/>
            <a:chExt cx="19226792" cy="3426610"/>
          </a:xfrm>
        </p:grpSpPr>
        <p:sp>
          <p:nvSpPr>
            <p:cNvPr id="9" name="Freeform 9"/>
            <p:cNvSpPr/>
            <p:nvPr/>
          </p:nvSpPr>
          <p:spPr>
            <a:xfrm>
              <a:off x="0" y="0"/>
              <a:ext cx="19226791" cy="3426610"/>
            </a:xfrm>
            <a:custGeom>
              <a:avLst/>
              <a:gdLst/>
              <a:ahLst/>
              <a:cxnLst/>
              <a:rect l="l" t="t" r="r" b="b"/>
              <a:pathLst>
                <a:path w="19226791" h="3426610">
                  <a:moveTo>
                    <a:pt x="0" y="0"/>
                  </a:moveTo>
                  <a:lnTo>
                    <a:pt x="19226791" y="0"/>
                  </a:lnTo>
                  <a:lnTo>
                    <a:pt x="19226791" y="3426610"/>
                  </a:lnTo>
                  <a:lnTo>
                    <a:pt x="0" y="3426610"/>
                  </a:lnTo>
                  <a:close/>
                </a:path>
              </a:pathLst>
            </a:custGeom>
            <a:solidFill>
              <a:srgbClr val="000000">
                <a:alpha val="0"/>
              </a:srgbClr>
            </a:solidFill>
          </p:spPr>
          <p:txBody>
            <a:bodyPr/>
            <a:lstStyle/>
            <a:p>
              <a:endParaRPr lang="en-GB"/>
            </a:p>
          </p:txBody>
        </p:sp>
        <p:sp>
          <p:nvSpPr>
            <p:cNvPr id="10" name="TextBox 10"/>
            <p:cNvSpPr txBox="1"/>
            <p:nvPr/>
          </p:nvSpPr>
          <p:spPr>
            <a:xfrm>
              <a:off x="0" y="38100"/>
              <a:ext cx="19226792" cy="3388510"/>
            </a:xfrm>
            <a:prstGeom prst="rect">
              <a:avLst/>
            </a:prstGeom>
          </p:spPr>
          <p:txBody>
            <a:bodyPr lIns="0" tIns="0" rIns="0" bIns="0" rtlCol="0" anchor="b"/>
            <a:lstStyle/>
            <a:p>
              <a:pPr algn="l">
                <a:lnSpc>
                  <a:spcPts val="7020"/>
                </a:lnSpc>
              </a:pPr>
              <a:r>
                <a:rPr lang="en-US" sz="6500" b="1">
                  <a:solidFill>
                    <a:srgbClr val="141492"/>
                  </a:solidFill>
                  <a:latin typeface="Arial Bold"/>
                  <a:ea typeface="Arial Bold"/>
                  <a:cs typeface="Arial Bold"/>
                  <a:sym typeface="Arial Bold"/>
                </a:rPr>
                <a:t>SATS Information Evening - Maths</a:t>
              </a:r>
            </a:p>
          </p:txBody>
        </p:sp>
      </p:grpSp>
      <p:sp>
        <p:nvSpPr>
          <p:cNvPr id="11" name="TextBox 11"/>
          <p:cNvSpPr txBox="1"/>
          <p:nvPr/>
        </p:nvSpPr>
        <p:spPr>
          <a:xfrm>
            <a:off x="2025394" y="7385050"/>
            <a:ext cx="10799067" cy="1337417"/>
          </a:xfrm>
          <a:prstGeom prst="rect">
            <a:avLst/>
          </a:prstGeom>
        </p:spPr>
        <p:txBody>
          <a:bodyPr lIns="0" tIns="0" rIns="0" bIns="0" rtlCol="0" anchor="t">
            <a:spAutoFit/>
          </a:bodyPr>
          <a:lstStyle/>
          <a:p>
            <a:pPr algn="l">
              <a:lnSpc>
                <a:spcPts val="5183"/>
              </a:lnSpc>
            </a:pPr>
            <a:r>
              <a:rPr lang="en-US" sz="4799">
                <a:solidFill>
                  <a:srgbClr val="141492"/>
                </a:solidFill>
                <a:latin typeface="Aptos"/>
                <a:ea typeface="Aptos"/>
                <a:cs typeface="Aptos"/>
                <a:sym typeface="Aptos"/>
              </a:rPr>
              <a:t> </a:t>
            </a:r>
          </a:p>
          <a:p>
            <a:pPr algn="l">
              <a:lnSpc>
                <a:spcPts val="5183"/>
              </a:lnSpc>
            </a:pPr>
            <a:r>
              <a:rPr lang="en-US" sz="4799">
                <a:solidFill>
                  <a:srgbClr val="141492"/>
                </a:solidFill>
                <a:latin typeface="Aptos"/>
                <a:ea typeface="Aptos"/>
                <a:cs typeface="Aptos"/>
                <a:sym typeface="Aptos"/>
              </a:rPr>
              <a:t>February 2026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323850" y="4781550"/>
            <a:ext cx="5890500" cy="838500"/>
            <a:chOff x="0" y="0"/>
            <a:chExt cx="7854000" cy="1118000"/>
          </a:xfrm>
        </p:grpSpPr>
        <p:sp>
          <p:nvSpPr>
            <p:cNvPr id="4" name="Freeform 4"/>
            <p:cNvSpPr/>
            <p:nvPr/>
          </p:nvSpPr>
          <p:spPr>
            <a:xfrm>
              <a:off x="25400" y="25400"/>
              <a:ext cx="7803134" cy="1067308"/>
            </a:xfrm>
            <a:custGeom>
              <a:avLst/>
              <a:gdLst/>
              <a:ahLst/>
              <a:cxnLst/>
              <a:rect l="l" t="t" r="r" b="b"/>
              <a:pathLst>
                <a:path w="7803134" h="1067308">
                  <a:moveTo>
                    <a:pt x="0" y="0"/>
                  </a:moveTo>
                  <a:lnTo>
                    <a:pt x="7247763" y="0"/>
                  </a:lnTo>
                  <a:lnTo>
                    <a:pt x="7803134" y="533654"/>
                  </a:lnTo>
                  <a:lnTo>
                    <a:pt x="7247763" y="1067308"/>
                  </a:lnTo>
                  <a:lnTo>
                    <a:pt x="0" y="1067308"/>
                  </a:lnTo>
                  <a:lnTo>
                    <a:pt x="555371" y="533654"/>
                  </a:lnTo>
                  <a:close/>
                </a:path>
              </a:pathLst>
            </a:custGeom>
            <a:solidFill>
              <a:srgbClr val="FFFFFF"/>
            </a:solidFill>
            <a:ln w="12700">
              <a:solidFill>
                <a:srgbClr val="000000"/>
              </a:solidFill>
            </a:ln>
          </p:spPr>
          <p:txBody>
            <a:bodyPr/>
            <a:lstStyle/>
            <a:p>
              <a:endParaRPr lang="en-GB"/>
            </a:p>
          </p:txBody>
        </p:sp>
        <p:sp>
          <p:nvSpPr>
            <p:cNvPr id="5" name="Freeform 5"/>
            <p:cNvSpPr/>
            <p:nvPr/>
          </p:nvSpPr>
          <p:spPr>
            <a:xfrm>
              <a:off x="-92" y="0"/>
              <a:ext cx="7854026" cy="1117981"/>
            </a:xfrm>
            <a:custGeom>
              <a:avLst/>
              <a:gdLst/>
              <a:ahLst/>
              <a:cxnLst/>
              <a:rect l="l" t="t" r="r" b="b"/>
              <a:pathLst>
                <a:path w="7854026" h="1117981">
                  <a:moveTo>
                    <a:pt x="25492" y="0"/>
                  </a:moveTo>
                  <a:lnTo>
                    <a:pt x="7273255" y="0"/>
                  </a:lnTo>
                  <a:cubicBezTo>
                    <a:pt x="7279859" y="0"/>
                    <a:pt x="7286082" y="2540"/>
                    <a:pt x="7290908" y="7112"/>
                  </a:cubicBezTo>
                  <a:lnTo>
                    <a:pt x="7846279" y="540766"/>
                  </a:lnTo>
                  <a:cubicBezTo>
                    <a:pt x="7851232" y="545592"/>
                    <a:pt x="7854026" y="552196"/>
                    <a:pt x="7854026" y="559054"/>
                  </a:cubicBezTo>
                  <a:cubicBezTo>
                    <a:pt x="7854026" y="565912"/>
                    <a:pt x="7851232" y="572643"/>
                    <a:pt x="7846279" y="577342"/>
                  </a:cubicBezTo>
                  <a:lnTo>
                    <a:pt x="7290908" y="1110869"/>
                  </a:lnTo>
                  <a:cubicBezTo>
                    <a:pt x="7286209" y="1115441"/>
                    <a:pt x="7279859" y="1117981"/>
                    <a:pt x="7273255" y="1117981"/>
                  </a:cubicBezTo>
                  <a:lnTo>
                    <a:pt x="25492" y="1117981"/>
                  </a:lnTo>
                  <a:cubicBezTo>
                    <a:pt x="15078" y="1117981"/>
                    <a:pt x="5807" y="1111631"/>
                    <a:pt x="1870" y="1102106"/>
                  </a:cubicBezTo>
                  <a:cubicBezTo>
                    <a:pt x="-2067" y="1092581"/>
                    <a:pt x="346" y="1081532"/>
                    <a:pt x="7839" y="1074293"/>
                  </a:cubicBezTo>
                  <a:lnTo>
                    <a:pt x="563337" y="540639"/>
                  </a:lnTo>
                  <a:lnTo>
                    <a:pt x="580990" y="558927"/>
                  </a:lnTo>
                  <a:lnTo>
                    <a:pt x="563337" y="577215"/>
                  </a:lnTo>
                  <a:lnTo>
                    <a:pt x="7839" y="43688"/>
                  </a:lnTo>
                  <a:cubicBezTo>
                    <a:pt x="473" y="36576"/>
                    <a:pt x="-1940" y="25527"/>
                    <a:pt x="1870" y="15875"/>
                  </a:cubicBezTo>
                  <a:cubicBezTo>
                    <a:pt x="5680" y="6223"/>
                    <a:pt x="15078" y="0"/>
                    <a:pt x="25492" y="0"/>
                  </a:cubicBezTo>
                  <a:moveTo>
                    <a:pt x="25492" y="50800"/>
                  </a:moveTo>
                  <a:lnTo>
                    <a:pt x="25492" y="25400"/>
                  </a:lnTo>
                  <a:lnTo>
                    <a:pt x="43145" y="7112"/>
                  </a:lnTo>
                  <a:lnTo>
                    <a:pt x="598516" y="540639"/>
                  </a:lnTo>
                  <a:cubicBezTo>
                    <a:pt x="603469" y="545465"/>
                    <a:pt x="606263" y="552069"/>
                    <a:pt x="606263" y="558927"/>
                  </a:cubicBezTo>
                  <a:cubicBezTo>
                    <a:pt x="606263" y="565785"/>
                    <a:pt x="603469" y="572516"/>
                    <a:pt x="598516" y="577215"/>
                  </a:cubicBezTo>
                  <a:lnTo>
                    <a:pt x="43145" y="1110869"/>
                  </a:lnTo>
                  <a:lnTo>
                    <a:pt x="25492" y="1092581"/>
                  </a:lnTo>
                  <a:lnTo>
                    <a:pt x="25492" y="1067181"/>
                  </a:lnTo>
                  <a:lnTo>
                    <a:pt x="7273255" y="1067181"/>
                  </a:lnTo>
                  <a:lnTo>
                    <a:pt x="7273255" y="1092581"/>
                  </a:lnTo>
                  <a:lnTo>
                    <a:pt x="7255602" y="1074293"/>
                  </a:lnTo>
                  <a:lnTo>
                    <a:pt x="7810973" y="540639"/>
                  </a:lnTo>
                  <a:lnTo>
                    <a:pt x="7828626" y="558927"/>
                  </a:lnTo>
                  <a:lnTo>
                    <a:pt x="7810973" y="577215"/>
                  </a:lnTo>
                  <a:lnTo>
                    <a:pt x="7255729" y="43688"/>
                  </a:lnTo>
                  <a:lnTo>
                    <a:pt x="7273255" y="25400"/>
                  </a:lnTo>
                  <a:lnTo>
                    <a:pt x="7273255" y="50800"/>
                  </a:lnTo>
                  <a:lnTo>
                    <a:pt x="25492" y="50800"/>
                  </a:lnTo>
                  <a:close/>
                </a:path>
              </a:pathLst>
            </a:custGeom>
            <a:solidFill>
              <a:srgbClr val="C87B32"/>
            </a:solidFill>
            <a:ln w="12700">
              <a:solidFill>
                <a:srgbClr val="000000"/>
              </a:solidFill>
            </a:ln>
          </p:spPr>
          <p:txBody>
            <a:bodyPr/>
            <a:lstStyle/>
            <a:p>
              <a:endParaRPr lang="en-GB"/>
            </a:p>
          </p:txBody>
        </p:sp>
      </p:grpSp>
      <p:grpSp>
        <p:nvGrpSpPr>
          <p:cNvPr id="6" name="Group 6"/>
          <p:cNvGrpSpPr/>
          <p:nvPr/>
        </p:nvGrpSpPr>
        <p:grpSpPr>
          <a:xfrm>
            <a:off x="6176010" y="4781550"/>
            <a:ext cx="5890500" cy="838500"/>
            <a:chOff x="0" y="0"/>
            <a:chExt cx="7854000" cy="1118000"/>
          </a:xfrm>
        </p:grpSpPr>
        <p:sp>
          <p:nvSpPr>
            <p:cNvPr id="7" name="Freeform 7"/>
            <p:cNvSpPr/>
            <p:nvPr/>
          </p:nvSpPr>
          <p:spPr>
            <a:xfrm>
              <a:off x="25400" y="25400"/>
              <a:ext cx="7803134" cy="1067308"/>
            </a:xfrm>
            <a:custGeom>
              <a:avLst/>
              <a:gdLst/>
              <a:ahLst/>
              <a:cxnLst/>
              <a:rect l="l" t="t" r="r" b="b"/>
              <a:pathLst>
                <a:path w="7803134" h="1067308">
                  <a:moveTo>
                    <a:pt x="0" y="0"/>
                  </a:moveTo>
                  <a:lnTo>
                    <a:pt x="7247763" y="0"/>
                  </a:lnTo>
                  <a:lnTo>
                    <a:pt x="7803134" y="533654"/>
                  </a:lnTo>
                  <a:lnTo>
                    <a:pt x="7247763" y="1067308"/>
                  </a:lnTo>
                  <a:lnTo>
                    <a:pt x="0" y="1067308"/>
                  </a:lnTo>
                  <a:lnTo>
                    <a:pt x="555371" y="533654"/>
                  </a:lnTo>
                  <a:close/>
                </a:path>
              </a:pathLst>
            </a:custGeom>
            <a:solidFill>
              <a:srgbClr val="FFFFFF"/>
            </a:solidFill>
            <a:ln w="12700">
              <a:solidFill>
                <a:srgbClr val="000000"/>
              </a:solidFill>
            </a:ln>
          </p:spPr>
          <p:txBody>
            <a:bodyPr/>
            <a:lstStyle/>
            <a:p>
              <a:endParaRPr lang="en-GB"/>
            </a:p>
          </p:txBody>
        </p:sp>
        <p:sp>
          <p:nvSpPr>
            <p:cNvPr id="8" name="Freeform 8"/>
            <p:cNvSpPr/>
            <p:nvPr/>
          </p:nvSpPr>
          <p:spPr>
            <a:xfrm>
              <a:off x="-92" y="0"/>
              <a:ext cx="7854026" cy="1117981"/>
            </a:xfrm>
            <a:custGeom>
              <a:avLst/>
              <a:gdLst/>
              <a:ahLst/>
              <a:cxnLst/>
              <a:rect l="l" t="t" r="r" b="b"/>
              <a:pathLst>
                <a:path w="7854026" h="1117981">
                  <a:moveTo>
                    <a:pt x="25492" y="0"/>
                  </a:moveTo>
                  <a:lnTo>
                    <a:pt x="7273255" y="0"/>
                  </a:lnTo>
                  <a:cubicBezTo>
                    <a:pt x="7279859" y="0"/>
                    <a:pt x="7286082" y="2540"/>
                    <a:pt x="7290908" y="7112"/>
                  </a:cubicBezTo>
                  <a:lnTo>
                    <a:pt x="7846279" y="540766"/>
                  </a:lnTo>
                  <a:cubicBezTo>
                    <a:pt x="7851232" y="545592"/>
                    <a:pt x="7854026" y="552196"/>
                    <a:pt x="7854026" y="559054"/>
                  </a:cubicBezTo>
                  <a:cubicBezTo>
                    <a:pt x="7854026" y="565912"/>
                    <a:pt x="7851232" y="572643"/>
                    <a:pt x="7846279" y="577342"/>
                  </a:cubicBezTo>
                  <a:lnTo>
                    <a:pt x="7290908" y="1110869"/>
                  </a:lnTo>
                  <a:cubicBezTo>
                    <a:pt x="7286209" y="1115441"/>
                    <a:pt x="7279859" y="1117981"/>
                    <a:pt x="7273255" y="1117981"/>
                  </a:cubicBezTo>
                  <a:lnTo>
                    <a:pt x="25492" y="1117981"/>
                  </a:lnTo>
                  <a:cubicBezTo>
                    <a:pt x="15078" y="1117981"/>
                    <a:pt x="5807" y="1111631"/>
                    <a:pt x="1870" y="1102106"/>
                  </a:cubicBezTo>
                  <a:cubicBezTo>
                    <a:pt x="-2067" y="1092581"/>
                    <a:pt x="346" y="1081532"/>
                    <a:pt x="7839" y="1074293"/>
                  </a:cubicBezTo>
                  <a:lnTo>
                    <a:pt x="563337" y="540639"/>
                  </a:lnTo>
                  <a:lnTo>
                    <a:pt x="580990" y="558927"/>
                  </a:lnTo>
                  <a:lnTo>
                    <a:pt x="563337" y="577215"/>
                  </a:lnTo>
                  <a:lnTo>
                    <a:pt x="7839" y="43688"/>
                  </a:lnTo>
                  <a:cubicBezTo>
                    <a:pt x="473" y="36576"/>
                    <a:pt x="-1940" y="25527"/>
                    <a:pt x="1870" y="15875"/>
                  </a:cubicBezTo>
                  <a:cubicBezTo>
                    <a:pt x="5680" y="6223"/>
                    <a:pt x="15078" y="0"/>
                    <a:pt x="25492" y="0"/>
                  </a:cubicBezTo>
                  <a:moveTo>
                    <a:pt x="25492" y="50800"/>
                  </a:moveTo>
                  <a:lnTo>
                    <a:pt x="25492" y="25400"/>
                  </a:lnTo>
                  <a:lnTo>
                    <a:pt x="43145" y="7112"/>
                  </a:lnTo>
                  <a:lnTo>
                    <a:pt x="598516" y="540639"/>
                  </a:lnTo>
                  <a:cubicBezTo>
                    <a:pt x="603469" y="545465"/>
                    <a:pt x="606263" y="552069"/>
                    <a:pt x="606263" y="558927"/>
                  </a:cubicBezTo>
                  <a:cubicBezTo>
                    <a:pt x="606263" y="565785"/>
                    <a:pt x="603469" y="572516"/>
                    <a:pt x="598516" y="577215"/>
                  </a:cubicBezTo>
                  <a:lnTo>
                    <a:pt x="43145" y="1110869"/>
                  </a:lnTo>
                  <a:lnTo>
                    <a:pt x="25492" y="1092581"/>
                  </a:lnTo>
                  <a:lnTo>
                    <a:pt x="25492" y="1067181"/>
                  </a:lnTo>
                  <a:lnTo>
                    <a:pt x="7273255" y="1067181"/>
                  </a:lnTo>
                  <a:lnTo>
                    <a:pt x="7273255" y="1092581"/>
                  </a:lnTo>
                  <a:lnTo>
                    <a:pt x="7255602" y="1074293"/>
                  </a:lnTo>
                  <a:lnTo>
                    <a:pt x="7810973" y="540639"/>
                  </a:lnTo>
                  <a:lnTo>
                    <a:pt x="7828626" y="558927"/>
                  </a:lnTo>
                  <a:lnTo>
                    <a:pt x="7810973" y="577215"/>
                  </a:lnTo>
                  <a:lnTo>
                    <a:pt x="7255729" y="43688"/>
                  </a:lnTo>
                  <a:lnTo>
                    <a:pt x="7273255" y="25400"/>
                  </a:lnTo>
                  <a:lnTo>
                    <a:pt x="7273255" y="50800"/>
                  </a:lnTo>
                  <a:lnTo>
                    <a:pt x="25492" y="50800"/>
                  </a:lnTo>
                  <a:close/>
                </a:path>
              </a:pathLst>
            </a:custGeom>
            <a:solidFill>
              <a:srgbClr val="C87B32"/>
            </a:solidFill>
            <a:ln w="12700">
              <a:solidFill>
                <a:srgbClr val="000000"/>
              </a:solidFill>
            </a:ln>
          </p:spPr>
          <p:txBody>
            <a:bodyPr/>
            <a:lstStyle/>
            <a:p>
              <a:endParaRPr lang="en-GB"/>
            </a:p>
          </p:txBody>
        </p:sp>
      </p:grpSp>
      <p:grpSp>
        <p:nvGrpSpPr>
          <p:cNvPr id="9" name="Group 9"/>
          <p:cNvGrpSpPr/>
          <p:nvPr/>
        </p:nvGrpSpPr>
        <p:grpSpPr>
          <a:xfrm>
            <a:off x="12051030" y="4781550"/>
            <a:ext cx="5890500" cy="838500"/>
            <a:chOff x="0" y="0"/>
            <a:chExt cx="7854000" cy="1118000"/>
          </a:xfrm>
        </p:grpSpPr>
        <p:sp>
          <p:nvSpPr>
            <p:cNvPr id="10" name="Freeform 10"/>
            <p:cNvSpPr/>
            <p:nvPr/>
          </p:nvSpPr>
          <p:spPr>
            <a:xfrm>
              <a:off x="25400" y="25400"/>
              <a:ext cx="7803134" cy="1067308"/>
            </a:xfrm>
            <a:custGeom>
              <a:avLst/>
              <a:gdLst/>
              <a:ahLst/>
              <a:cxnLst/>
              <a:rect l="l" t="t" r="r" b="b"/>
              <a:pathLst>
                <a:path w="7803134" h="1067308">
                  <a:moveTo>
                    <a:pt x="0" y="0"/>
                  </a:moveTo>
                  <a:lnTo>
                    <a:pt x="7247763" y="0"/>
                  </a:lnTo>
                  <a:lnTo>
                    <a:pt x="7803134" y="533654"/>
                  </a:lnTo>
                  <a:lnTo>
                    <a:pt x="7247763" y="1067308"/>
                  </a:lnTo>
                  <a:lnTo>
                    <a:pt x="0" y="1067308"/>
                  </a:lnTo>
                  <a:lnTo>
                    <a:pt x="555371" y="533654"/>
                  </a:lnTo>
                  <a:close/>
                </a:path>
              </a:pathLst>
            </a:custGeom>
            <a:solidFill>
              <a:srgbClr val="FFFFFF"/>
            </a:solidFill>
            <a:ln w="12700">
              <a:solidFill>
                <a:srgbClr val="000000"/>
              </a:solidFill>
            </a:ln>
          </p:spPr>
          <p:txBody>
            <a:bodyPr/>
            <a:lstStyle/>
            <a:p>
              <a:endParaRPr lang="en-GB"/>
            </a:p>
          </p:txBody>
        </p:sp>
        <p:sp>
          <p:nvSpPr>
            <p:cNvPr id="11" name="Freeform 11"/>
            <p:cNvSpPr/>
            <p:nvPr/>
          </p:nvSpPr>
          <p:spPr>
            <a:xfrm>
              <a:off x="-92" y="0"/>
              <a:ext cx="7854026" cy="1117981"/>
            </a:xfrm>
            <a:custGeom>
              <a:avLst/>
              <a:gdLst/>
              <a:ahLst/>
              <a:cxnLst/>
              <a:rect l="l" t="t" r="r" b="b"/>
              <a:pathLst>
                <a:path w="7854026" h="1117981">
                  <a:moveTo>
                    <a:pt x="25492" y="0"/>
                  </a:moveTo>
                  <a:lnTo>
                    <a:pt x="7273255" y="0"/>
                  </a:lnTo>
                  <a:cubicBezTo>
                    <a:pt x="7279859" y="0"/>
                    <a:pt x="7286082" y="2540"/>
                    <a:pt x="7290908" y="7112"/>
                  </a:cubicBezTo>
                  <a:lnTo>
                    <a:pt x="7846279" y="540766"/>
                  </a:lnTo>
                  <a:cubicBezTo>
                    <a:pt x="7851232" y="545592"/>
                    <a:pt x="7854026" y="552196"/>
                    <a:pt x="7854026" y="559054"/>
                  </a:cubicBezTo>
                  <a:cubicBezTo>
                    <a:pt x="7854026" y="565912"/>
                    <a:pt x="7851232" y="572643"/>
                    <a:pt x="7846279" y="577342"/>
                  </a:cubicBezTo>
                  <a:lnTo>
                    <a:pt x="7290908" y="1110869"/>
                  </a:lnTo>
                  <a:cubicBezTo>
                    <a:pt x="7286209" y="1115441"/>
                    <a:pt x="7279859" y="1117981"/>
                    <a:pt x="7273255" y="1117981"/>
                  </a:cubicBezTo>
                  <a:lnTo>
                    <a:pt x="25492" y="1117981"/>
                  </a:lnTo>
                  <a:cubicBezTo>
                    <a:pt x="15078" y="1117981"/>
                    <a:pt x="5807" y="1111631"/>
                    <a:pt x="1870" y="1102106"/>
                  </a:cubicBezTo>
                  <a:cubicBezTo>
                    <a:pt x="-2067" y="1092581"/>
                    <a:pt x="346" y="1081532"/>
                    <a:pt x="7839" y="1074293"/>
                  </a:cubicBezTo>
                  <a:lnTo>
                    <a:pt x="563337" y="540639"/>
                  </a:lnTo>
                  <a:lnTo>
                    <a:pt x="580990" y="558927"/>
                  </a:lnTo>
                  <a:lnTo>
                    <a:pt x="563337" y="577215"/>
                  </a:lnTo>
                  <a:lnTo>
                    <a:pt x="7839" y="43688"/>
                  </a:lnTo>
                  <a:cubicBezTo>
                    <a:pt x="473" y="36576"/>
                    <a:pt x="-1940" y="25527"/>
                    <a:pt x="1870" y="15875"/>
                  </a:cubicBezTo>
                  <a:cubicBezTo>
                    <a:pt x="5680" y="6223"/>
                    <a:pt x="15078" y="0"/>
                    <a:pt x="25492" y="0"/>
                  </a:cubicBezTo>
                  <a:moveTo>
                    <a:pt x="25492" y="50800"/>
                  </a:moveTo>
                  <a:lnTo>
                    <a:pt x="25492" y="25400"/>
                  </a:lnTo>
                  <a:lnTo>
                    <a:pt x="43145" y="7112"/>
                  </a:lnTo>
                  <a:lnTo>
                    <a:pt x="598516" y="540639"/>
                  </a:lnTo>
                  <a:cubicBezTo>
                    <a:pt x="603469" y="545465"/>
                    <a:pt x="606263" y="552069"/>
                    <a:pt x="606263" y="558927"/>
                  </a:cubicBezTo>
                  <a:cubicBezTo>
                    <a:pt x="606263" y="565785"/>
                    <a:pt x="603469" y="572516"/>
                    <a:pt x="598516" y="577215"/>
                  </a:cubicBezTo>
                  <a:lnTo>
                    <a:pt x="43145" y="1110869"/>
                  </a:lnTo>
                  <a:lnTo>
                    <a:pt x="25492" y="1092581"/>
                  </a:lnTo>
                  <a:lnTo>
                    <a:pt x="25492" y="1067181"/>
                  </a:lnTo>
                  <a:lnTo>
                    <a:pt x="7273255" y="1067181"/>
                  </a:lnTo>
                  <a:lnTo>
                    <a:pt x="7273255" y="1092581"/>
                  </a:lnTo>
                  <a:lnTo>
                    <a:pt x="7255602" y="1074293"/>
                  </a:lnTo>
                  <a:lnTo>
                    <a:pt x="7810973" y="540639"/>
                  </a:lnTo>
                  <a:lnTo>
                    <a:pt x="7828626" y="558927"/>
                  </a:lnTo>
                  <a:lnTo>
                    <a:pt x="7810973" y="577215"/>
                  </a:lnTo>
                  <a:lnTo>
                    <a:pt x="7255729" y="43688"/>
                  </a:lnTo>
                  <a:lnTo>
                    <a:pt x="7273255" y="25400"/>
                  </a:lnTo>
                  <a:lnTo>
                    <a:pt x="7273255" y="50800"/>
                  </a:lnTo>
                  <a:lnTo>
                    <a:pt x="25492" y="50800"/>
                  </a:lnTo>
                  <a:close/>
                </a:path>
              </a:pathLst>
            </a:custGeom>
            <a:solidFill>
              <a:srgbClr val="C87B32"/>
            </a:solidFill>
            <a:ln w="12700">
              <a:solidFill>
                <a:srgbClr val="000000"/>
              </a:solidFill>
            </a:ln>
          </p:spPr>
          <p:txBody>
            <a:bodyPr/>
            <a:lstStyle/>
            <a:p>
              <a:endParaRPr lang="en-GB"/>
            </a:p>
          </p:txBody>
        </p:sp>
      </p:grpSp>
      <p:grpSp>
        <p:nvGrpSpPr>
          <p:cNvPr id="12" name="Group 12"/>
          <p:cNvGrpSpPr>
            <a:grpSpLocks noChangeAspect="1"/>
          </p:cNvGrpSpPr>
          <p:nvPr/>
        </p:nvGrpSpPr>
        <p:grpSpPr>
          <a:xfrm>
            <a:off x="571500" y="1600200"/>
            <a:ext cx="5394960" cy="2743200"/>
            <a:chOff x="0" y="0"/>
            <a:chExt cx="7193280" cy="3657600"/>
          </a:xfrm>
        </p:grpSpPr>
        <p:sp>
          <p:nvSpPr>
            <p:cNvPr id="13" name="Freeform 13"/>
            <p:cNvSpPr/>
            <p:nvPr/>
          </p:nvSpPr>
          <p:spPr>
            <a:xfrm>
              <a:off x="0" y="0"/>
              <a:ext cx="7193280" cy="3657600"/>
            </a:xfrm>
            <a:custGeom>
              <a:avLst/>
              <a:gdLst/>
              <a:ahLst/>
              <a:cxnLst/>
              <a:rect l="l" t="t" r="r" b="b"/>
              <a:pathLst>
                <a:path w="7193280" h="3657600">
                  <a:moveTo>
                    <a:pt x="0" y="0"/>
                  </a:moveTo>
                  <a:lnTo>
                    <a:pt x="7193280" y="0"/>
                  </a:lnTo>
                  <a:lnTo>
                    <a:pt x="7193280" y="3657600"/>
                  </a:lnTo>
                  <a:lnTo>
                    <a:pt x="0" y="3657600"/>
                  </a:lnTo>
                  <a:lnTo>
                    <a:pt x="0" y="0"/>
                  </a:lnTo>
                  <a:close/>
                </a:path>
              </a:pathLst>
            </a:custGeom>
            <a:blipFill>
              <a:blip r:embed="rId4"/>
              <a:stretch>
                <a:fillRect/>
              </a:stretch>
            </a:blipFill>
          </p:spPr>
          <p:txBody>
            <a:bodyPr/>
            <a:lstStyle/>
            <a:p>
              <a:endParaRPr lang="en-GB"/>
            </a:p>
          </p:txBody>
        </p:sp>
      </p:grpSp>
      <p:grpSp>
        <p:nvGrpSpPr>
          <p:cNvPr id="14" name="Group 14"/>
          <p:cNvGrpSpPr>
            <a:grpSpLocks noChangeAspect="1"/>
          </p:cNvGrpSpPr>
          <p:nvPr/>
        </p:nvGrpSpPr>
        <p:grpSpPr>
          <a:xfrm>
            <a:off x="6423660" y="1600200"/>
            <a:ext cx="5394960" cy="2743200"/>
            <a:chOff x="0" y="0"/>
            <a:chExt cx="7193280" cy="3657600"/>
          </a:xfrm>
        </p:grpSpPr>
        <p:sp>
          <p:nvSpPr>
            <p:cNvPr id="15" name="Freeform 15"/>
            <p:cNvSpPr/>
            <p:nvPr/>
          </p:nvSpPr>
          <p:spPr>
            <a:xfrm>
              <a:off x="0" y="0"/>
              <a:ext cx="7193280" cy="3657600"/>
            </a:xfrm>
            <a:custGeom>
              <a:avLst/>
              <a:gdLst/>
              <a:ahLst/>
              <a:cxnLst/>
              <a:rect l="l" t="t" r="r" b="b"/>
              <a:pathLst>
                <a:path w="7193280" h="3657600">
                  <a:moveTo>
                    <a:pt x="0" y="0"/>
                  </a:moveTo>
                  <a:lnTo>
                    <a:pt x="7193280" y="0"/>
                  </a:lnTo>
                  <a:lnTo>
                    <a:pt x="7193280" y="3657600"/>
                  </a:lnTo>
                  <a:lnTo>
                    <a:pt x="0" y="3657600"/>
                  </a:lnTo>
                  <a:lnTo>
                    <a:pt x="0" y="0"/>
                  </a:lnTo>
                  <a:close/>
                </a:path>
              </a:pathLst>
            </a:custGeom>
            <a:blipFill>
              <a:blip r:embed="rId5"/>
              <a:stretch>
                <a:fillRect/>
              </a:stretch>
            </a:blipFill>
          </p:spPr>
          <p:txBody>
            <a:bodyPr/>
            <a:lstStyle/>
            <a:p>
              <a:endParaRPr lang="en-GB"/>
            </a:p>
          </p:txBody>
        </p:sp>
      </p:grpSp>
      <p:grpSp>
        <p:nvGrpSpPr>
          <p:cNvPr id="16" name="Group 16"/>
          <p:cNvGrpSpPr>
            <a:grpSpLocks noChangeAspect="1"/>
          </p:cNvGrpSpPr>
          <p:nvPr/>
        </p:nvGrpSpPr>
        <p:grpSpPr>
          <a:xfrm>
            <a:off x="12298680" y="1600200"/>
            <a:ext cx="5394960" cy="2743200"/>
            <a:chOff x="0" y="0"/>
            <a:chExt cx="7193280" cy="3657600"/>
          </a:xfrm>
        </p:grpSpPr>
        <p:sp>
          <p:nvSpPr>
            <p:cNvPr id="17" name="Freeform 17"/>
            <p:cNvSpPr/>
            <p:nvPr/>
          </p:nvSpPr>
          <p:spPr>
            <a:xfrm>
              <a:off x="0" y="0"/>
              <a:ext cx="7193280" cy="3657600"/>
            </a:xfrm>
            <a:custGeom>
              <a:avLst/>
              <a:gdLst/>
              <a:ahLst/>
              <a:cxnLst/>
              <a:rect l="l" t="t" r="r" b="b"/>
              <a:pathLst>
                <a:path w="7193280" h="3657600">
                  <a:moveTo>
                    <a:pt x="0" y="0"/>
                  </a:moveTo>
                  <a:lnTo>
                    <a:pt x="7193280" y="0"/>
                  </a:lnTo>
                  <a:lnTo>
                    <a:pt x="7193280" y="3657600"/>
                  </a:lnTo>
                  <a:lnTo>
                    <a:pt x="0" y="3657600"/>
                  </a:lnTo>
                  <a:lnTo>
                    <a:pt x="0" y="0"/>
                  </a:lnTo>
                  <a:close/>
                </a:path>
              </a:pathLst>
            </a:custGeom>
            <a:blipFill>
              <a:blip r:embed="rId6"/>
              <a:stretch>
                <a:fillRect/>
              </a:stretch>
            </a:blipFill>
          </p:spPr>
          <p:txBody>
            <a:bodyPr/>
            <a:lstStyle/>
            <a:p>
              <a:endParaRPr lang="en-GB"/>
            </a:p>
          </p:txBody>
        </p:sp>
      </p:grpSp>
      <p:sp>
        <p:nvSpPr>
          <p:cNvPr id="18" name="TextBox 18"/>
          <p:cNvSpPr txBox="1"/>
          <p:nvPr/>
        </p:nvSpPr>
        <p:spPr>
          <a:xfrm>
            <a:off x="604105" y="436225"/>
            <a:ext cx="16901200" cy="1057275"/>
          </a:xfrm>
          <a:prstGeom prst="rect">
            <a:avLst/>
          </a:prstGeom>
        </p:spPr>
        <p:txBody>
          <a:bodyPr lIns="0" tIns="0" rIns="0" bIns="0" rtlCol="0" anchor="t">
            <a:spAutoFit/>
          </a:bodyPr>
          <a:lstStyle/>
          <a:p>
            <a:pPr algn="l">
              <a:lnSpc>
                <a:spcPts val="8160"/>
              </a:lnSpc>
            </a:pPr>
            <a:r>
              <a:rPr lang="en-US" sz="6800" b="1">
                <a:solidFill>
                  <a:srgbClr val="0B1294"/>
                </a:solidFill>
                <a:latin typeface="Arial Bold"/>
                <a:ea typeface="Arial Bold"/>
                <a:cs typeface="Arial Bold"/>
                <a:sym typeface="Arial Bold"/>
              </a:rPr>
              <a:t>How the Maths SATs Are Structured</a:t>
            </a:r>
          </a:p>
        </p:txBody>
      </p:sp>
      <p:sp>
        <p:nvSpPr>
          <p:cNvPr id="19" name="TextBox 19"/>
          <p:cNvSpPr txBox="1"/>
          <p:nvPr/>
        </p:nvSpPr>
        <p:spPr>
          <a:xfrm>
            <a:off x="693400" y="5817850"/>
            <a:ext cx="5151400" cy="2315050"/>
          </a:xfrm>
          <a:prstGeom prst="rect">
            <a:avLst/>
          </a:prstGeom>
        </p:spPr>
        <p:txBody>
          <a:bodyPr lIns="0" tIns="0" rIns="0" bIns="0" rtlCol="0" anchor="t">
            <a:spAutoFit/>
          </a:bodyPr>
          <a:lstStyle/>
          <a:p>
            <a:pPr algn="ctr">
              <a:lnSpc>
                <a:spcPts val="4800"/>
              </a:lnSpc>
            </a:pPr>
            <a:r>
              <a:rPr lang="en-US" sz="4000" b="1">
                <a:solidFill>
                  <a:srgbClr val="040F0F"/>
                </a:solidFill>
                <a:latin typeface="Arimo Bold"/>
                <a:ea typeface="Arimo Bold"/>
                <a:cs typeface="Arimo Bold"/>
                <a:sym typeface="Arimo Bold"/>
              </a:rPr>
              <a:t>Arithmetic Paper</a:t>
            </a:r>
          </a:p>
          <a:p>
            <a:pPr algn="ctr">
              <a:lnSpc>
                <a:spcPts val="3839"/>
              </a:lnSpc>
            </a:pPr>
            <a:r>
              <a:rPr lang="en-US" sz="3199">
                <a:solidFill>
                  <a:srgbClr val="040F0F"/>
                </a:solidFill>
                <a:latin typeface="Arimo"/>
                <a:ea typeface="Arimo"/>
                <a:cs typeface="Arimo"/>
                <a:sym typeface="Arimo"/>
              </a:rPr>
              <a:t>Tests fluency with calculations including long multiplication, division, fractions, and decimals.</a:t>
            </a:r>
          </a:p>
        </p:txBody>
      </p:sp>
      <p:sp>
        <p:nvSpPr>
          <p:cNvPr id="20" name="TextBox 20"/>
          <p:cNvSpPr txBox="1"/>
          <p:nvPr/>
        </p:nvSpPr>
        <p:spPr>
          <a:xfrm>
            <a:off x="6545560" y="5817850"/>
            <a:ext cx="5151400" cy="4514056"/>
          </a:xfrm>
          <a:prstGeom prst="rect">
            <a:avLst/>
          </a:prstGeom>
        </p:spPr>
        <p:txBody>
          <a:bodyPr lIns="0" tIns="0" rIns="0" bIns="0" rtlCol="0" anchor="t">
            <a:spAutoFit/>
          </a:bodyPr>
          <a:lstStyle/>
          <a:p>
            <a:pPr algn="ctr">
              <a:lnSpc>
                <a:spcPts val="4800"/>
              </a:lnSpc>
            </a:pPr>
            <a:r>
              <a:rPr lang="en-US" sz="4000" b="1">
                <a:solidFill>
                  <a:srgbClr val="040F0F"/>
                </a:solidFill>
                <a:latin typeface="Arimo Bold"/>
                <a:ea typeface="Arimo Bold"/>
                <a:cs typeface="Arimo Bold"/>
                <a:sym typeface="Arimo Bold"/>
              </a:rPr>
              <a:t>Reasoning Paper 1</a:t>
            </a:r>
          </a:p>
          <a:p>
            <a:pPr algn="ctr">
              <a:lnSpc>
                <a:spcPts val="3839"/>
              </a:lnSpc>
            </a:pPr>
            <a:r>
              <a:rPr lang="en-US" sz="3199">
                <a:solidFill>
                  <a:srgbClr val="040F0F"/>
                </a:solidFill>
                <a:latin typeface="Arimo"/>
                <a:ea typeface="Arimo"/>
                <a:cs typeface="Arimo"/>
                <a:sym typeface="Arimo"/>
              </a:rPr>
              <a:t>Includes word problems, multi-step questions, and application of </a:t>
            </a:r>
            <a:r>
              <a:rPr lang="en-US" sz="3199" err="1">
                <a:solidFill>
                  <a:srgbClr val="040F0F"/>
                </a:solidFill>
                <a:latin typeface="Arimo"/>
                <a:ea typeface="Arimo"/>
                <a:cs typeface="Arimo"/>
                <a:sym typeface="Arimo"/>
              </a:rPr>
              <a:t>maths</a:t>
            </a:r>
            <a:r>
              <a:rPr lang="en-US" sz="3199">
                <a:solidFill>
                  <a:srgbClr val="040F0F"/>
                </a:solidFill>
                <a:latin typeface="Arimo"/>
                <a:ea typeface="Arimo"/>
                <a:cs typeface="Arimo"/>
                <a:sym typeface="Arimo"/>
              </a:rPr>
              <a:t> skills.</a:t>
            </a:r>
          </a:p>
          <a:p>
            <a:pPr algn="ctr">
              <a:lnSpc>
                <a:spcPts val="3839"/>
              </a:lnSpc>
            </a:pPr>
            <a:endParaRPr lang="en-US" sz="3199">
              <a:solidFill>
                <a:srgbClr val="040F0F"/>
              </a:solidFill>
              <a:latin typeface="Arimo"/>
              <a:ea typeface="Arimo"/>
              <a:cs typeface="Arimo"/>
              <a:sym typeface="Arimo"/>
            </a:endParaRPr>
          </a:p>
          <a:p>
            <a:pPr algn="ctr">
              <a:lnSpc>
                <a:spcPts val="3839"/>
              </a:lnSpc>
            </a:pPr>
            <a:r>
              <a:rPr lang="en-US" sz="3199">
                <a:solidFill>
                  <a:srgbClr val="040F0F"/>
                </a:solidFill>
                <a:latin typeface="Arimo"/>
                <a:ea typeface="Arimo"/>
                <a:cs typeface="Arimo"/>
                <a:sym typeface="Arimo"/>
              </a:rPr>
              <a:t>Covers problem-solving, geometry, statistics, and algebra-based questions.</a:t>
            </a:r>
          </a:p>
          <a:p>
            <a:pPr algn="ctr">
              <a:lnSpc>
                <a:spcPts val="3839"/>
              </a:lnSpc>
            </a:pPr>
            <a:endParaRPr lang="en-US" sz="3199">
              <a:solidFill>
                <a:srgbClr val="040F0F"/>
              </a:solidFill>
              <a:latin typeface="Arimo"/>
              <a:ea typeface="Arimo"/>
              <a:cs typeface="Arimo"/>
              <a:sym typeface="Arimo"/>
            </a:endParaRPr>
          </a:p>
        </p:txBody>
      </p:sp>
      <p:sp>
        <p:nvSpPr>
          <p:cNvPr id="21" name="TextBox 21"/>
          <p:cNvSpPr txBox="1"/>
          <p:nvPr/>
        </p:nvSpPr>
        <p:spPr>
          <a:xfrm>
            <a:off x="12420580" y="5817850"/>
            <a:ext cx="5151400" cy="3693319"/>
          </a:xfrm>
          <a:prstGeom prst="rect">
            <a:avLst/>
          </a:prstGeom>
        </p:spPr>
        <p:txBody>
          <a:bodyPr lIns="0" tIns="0" rIns="0" bIns="0" rtlCol="0" anchor="t">
            <a:spAutoFit/>
          </a:bodyPr>
          <a:lstStyle/>
          <a:p>
            <a:pPr algn="ctr">
              <a:lnSpc>
                <a:spcPts val="4800"/>
              </a:lnSpc>
            </a:pPr>
            <a:r>
              <a:rPr lang="en-US" sz="4000" b="1">
                <a:solidFill>
                  <a:srgbClr val="040F0F"/>
                </a:solidFill>
                <a:latin typeface="Arimo Bold"/>
                <a:ea typeface="Arimo Bold"/>
                <a:cs typeface="Arimo Bold"/>
                <a:sym typeface="Arimo Bold"/>
              </a:rPr>
              <a:t>Reasoning Paper 2</a:t>
            </a:r>
          </a:p>
          <a:p>
            <a:pPr algn="ctr">
              <a:lnSpc>
                <a:spcPts val="4800"/>
              </a:lnSpc>
            </a:pPr>
            <a:r>
              <a:rPr lang="en-US" sz="3200">
                <a:solidFill>
                  <a:srgbClr val="040F0F"/>
                </a:solidFill>
                <a:latin typeface="Arimo"/>
                <a:ea typeface="Arimo"/>
                <a:cs typeface="Arimo"/>
                <a:sym typeface="Arimo"/>
              </a:rPr>
              <a:t>Same structure and content type as Reasoning paper 1</a:t>
            </a:r>
            <a:r>
              <a:rPr lang="en-US" sz="4000">
                <a:solidFill>
                  <a:srgbClr val="040F0F"/>
                </a:solidFill>
                <a:latin typeface="Arimo"/>
                <a:ea typeface="Arimo"/>
                <a:cs typeface="Arimo"/>
                <a:sym typeface="Arimo"/>
              </a:rPr>
              <a:t>.</a:t>
            </a:r>
            <a:endParaRPr lang="en-US" sz="4000">
              <a:solidFill>
                <a:srgbClr val="040F0F"/>
              </a:solidFill>
              <a:latin typeface="Arimo Bold"/>
              <a:ea typeface="Arimo Bold"/>
              <a:cs typeface="Arimo Bold"/>
              <a:sym typeface="Arimo Bold"/>
            </a:endParaRPr>
          </a:p>
          <a:p>
            <a:pPr algn="ctr">
              <a:lnSpc>
                <a:spcPts val="4800"/>
              </a:lnSpc>
            </a:pPr>
            <a:endParaRPr lang="en-US" sz="4000" b="1">
              <a:solidFill>
                <a:srgbClr val="040F0F"/>
              </a:solidFill>
              <a:latin typeface="Arimo Bold"/>
              <a:ea typeface="Arimo Bold"/>
              <a:cs typeface="Arimo Bold"/>
              <a:sym typeface="Arimo Bold"/>
            </a:endParaRPr>
          </a:p>
          <a:p>
            <a:pPr algn="ctr">
              <a:lnSpc>
                <a:spcPts val="4800"/>
              </a:lnSpc>
            </a:pPr>
            <a:endParaRPr lang="en-US" sz="4000" b="1">
              <a:solidFill>
                <a:srgbClr val="040F0F"/>
              </a:solidFill>
              <a:latin typeface="Arimo Bold"/>
              <a:ea typeface="Arimo Bold"/>
              <a:cs typeface="Arimo Bold"/>
              <a:sym typeface="Arimo Bold"/>
            </a:endParaRPr>
          </a:p>
          <a:p>
            <a:pPr algn="ctr">
              <a:lnSpc>
                <a:spcPts val="4800"/>
              </a:lnSpc>
            </a:pPr>
            <a:endParaRPr lang="en-US" sz="4000" b="1">
              <a:solidFill>
                <a:srgbClr val="040F0F"/>
              </a:solidFill>
              <a:latin typeface="Arimo Bold"/>
              <a:ea typeface="Arimo Bold"/>
              <a:cs typeface="Arimo Bold"/>
              <a:sym typeface="Arimo Bold"/>
            </a:endParaRPr>
          </a:p>
        </p:txBody>
      </p:sp>
      <p:sp>
        <p:nvSpPr>
          <p:cNvPr id="22" name="Freeform 22"/>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7"/>
            <a:stretch>
              <a:fillRect/>
            </a:stretch>
          </a:blipFill>
        </p:spPr>
        <p:txBody>
          <a:bodyPr/>
          <a:lstStyle/>
          <a:p>
            <a:endParaRPr lang="en-GB"/>
          </a:p>
        </p:txBody>
      </p:sp>
      <p:sp>
        <p:nvSpPr>
          <p:cNvPr id="23" name="TextBox 22">
            <a:extLst>
              <a:ext uri="{FF2B5EF4-FFF2-40B4-BE49-F238E27FC236}">
                <a16:creationId xmlns:a16="http://schemas.microsoft.com/office/drawing/2014/main" id="{4C267352-CF6E-C3BF-CB5A-1EA24B7FE953}"/>
              </a:ext>
            </a:extLst>
          </p:cNvPr>
          <p:cNvSpPr txBox="1"/>
          <p:nvPr/>
        </p:nvSpPr>
        <p:spPr>
          <a:xfrm>
            <a:off x="1981330" y="4873929"/>
            <a:ext cx="2590800" cy="707886"/>
          </a:xfrm>
          <a:prstGeom prst="rect">
            <a:avLst/>
          </a:prstGeom>
          <a:noFill/>
        </p:spPr>
        <p:txBody>
          <a:bodyPr wrap="square" rtlCol="0">
            <a:spAutoFit/>
          </a:bodyPr>
          <a:lstStyle/>
          <a:p>
            <a:r>
              <a:rPr lang="en-GB" sz="4000"/>
              <a:t>30 minutes</a:t>
            </a:r>
          </a:p>
        </p:txBody>
      </p:sp>
      <p:sp>
        <p:nvSpPr>
          <p:cNvPr id="24" name="TextBox 23">
            <a:extLst>
              <a:ext uri="{FF2B5EF4-FFF2-40B4-BE49-F238E27FC236}">
                <a16:creationId xmlns:a16="http://schemas.microsoft.com/office/drawing/2014/main" id="{0354A3FA-B217-2598-BF20-D91A33589C5F}"/>
              </a:ext>
            </a:extLst>
          </p:cNvPr>
          <p:cNvSpPr txBox="1"/>
          <p:nvPr/>
        </p:nvSpPr>
        <p:spPr>
          <a:xfrm>
            <a:off x="7818112" y="4893195"/>
            <a:ext cx="2590800" cy="707886"/>
          </a:xfrm>
          <a:prstGeom prst="rect">
            <a:avLst/>
          </a:prstGeom>
          <a:noFill/>
        </p:spPr>
        <p:txBody>
          <a:bodyPr wrap="square" rtlCol="0">
            <a:spAutoFit/>
          </a:bodyPr>
          <a:lstStyle/>
          <a:p>
            <a:r>
              <a:rPr lang="en-GB" sz="4000"/>
              <a:t>40 minutes</a:t>
            </a:r>
          </a:p>
        </p:txBody>
      </p:sp>
      <p:sp>
        <p:nvSpPr>
          <p:cNvPr id="25" name="TextBox 24">
            <a:extLst>
              <a:ext uri="{FF2B5EF4-FFF2-40B4-BE49-F238E27FC236}">
                <a16:creationId xmlns:a16="http://schemas.microsoft.com/office/drawing/2014/main" id="{014B1555-D718-841D-4428-E57861D8A374}"/>
              </a:ext>
            </a:extLst>
          </p:cNvPr>
          <p:cNvSpPr txBox="1"/>
          <p:nvPr/>
        </p:nvSpPr>
        <p:spPr>
          <a:xfrm>
            <a:off x="13916361" y="4867366"/>
            <a:ext cx="2590800" cy="707886"/>
          </a:xfrm>
          <a:prstGeom prst="rect">
            <a:avLst/>
          </a:prstGeom>
          <a:noFill/>
        </p:spPr>
        <p:txBody>
          <a:bodyPr wrap="square" rtlCol="0">
            <a:spAutoFit/>
          </a:bodyPr>
          <a:lstStyle/>
          <a:p>
            <a:r>
              <a:rPr lang="en-GB" sz="4000"/>
              <a:t>40 minutes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GB"/>
          </a:p>
        </p:txBody>
      </p:sp>
      <p:sp>
        <p:nvSpPr>
          <p:cNvPr id="3" name="TextBox 3"/>
          <p:cNvSpPr txBox="1"/>
          <p:nvPr/>
        </p:nvSpPr>
        <p:spPr>
          <a:xfrm>
            <a:off x="693400" y="120195"/>
            <a:ext cx="16901200" cy="987193"/>
          </a:xfrm>
          <a:prstGeom prst="rect">
            <a:avLst/>
          </a:prstGeom>
        </p:spPr>
        <p:txBody>
          <a:bodyPr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Which </a:t>
            </a:r>
            <a:r>
              <a:rPr lang="en-US" sz="6800" b="1" err="1">
                <a:solidFill>
                  <a:srgbClr val="0C1293"/>
                </a:solidFill>
                <a:latin typeface="Arial Bold"/>
                <a:ea typeface="Arial Bold"/>
                <a:cs typeface="Arial Bold"/>
                <a:sym typeface="Arial Bold"/>
              </a:rPr>
              <a:t>maths</a:t>
            </a:r>
            <a:r>
              <a:rPr lang="en-US" sz="6800" b="1">
                <a:solidFill>
                  <a:srgbClr val="0C1293"/>
                </a:solidFill>
                <a:latin typeface="Arial Bold"/>
                <a:ea typeface="Arial Bold"/>
                <a:cs typeface="Arial Bold"/>
                <a:sym typeface="Arial Bold"/>
              </a:rPr>
              <a:t> topics are covered?</a:t>
            </a:r>
          </a:p>
        </p:txBody>
      </p:sp>
      <p:sp>
        <p:nvSpPr>
          <p:cNvPr id="4" name="TextBox 4"/>
          <p:cNvSpPr txBox="1"/>
          <p:nvPr/>
        </p:nvSpPr>
        <p:spPr>
          <a:xfrm>
            <a:off x="693100" y="1428730"/>
            <a:ext cx="8100400" cy="8027839"/>
          </a:xfrm>
          <a:prstGeom prst="rect">
            <a:avLst/>
          </a:prstGeom>
        </p:spPr>
        <p:txBody>
          <a:bodyPr lIns="0" tIns="0" rIns="0" bIns="0" rtlCol="0" anchor="t">
            <a:spAutoFit/>
          </a:bodyPr>
          <a:lstStyle/>
          <a:p>
            <a:pPr algn="l">
              <a:lnSpc>
                <a:spcPts val="5160"/>
              </a:lnSpc>
            </a:pPr>
            <a:r>
              <a:rPr lang="en-US" sz="4300" b="1">
                <a:solidFill>
                  <a:srgbClr val="040F0F"/>
                </a:solidFill>
                <a:latin typeface="Arimo Bold"/>
                <a:ea typeface="Arimo Bold"/>
                <a:cs typeface="Arimo Bold"/>
                <a:sym typeface="Arimo Bold"/>
              </a:rPr>
              <a:t>Number &amp; Place Value</a:t>
            </a:r>
          </a:p>
          <a:p>
            <a:pPr algn="l">
              <a:lnSpc>
                <a:spcPts val="3839"/>
              </a:lnSpc>
            </a:pPr>
            <a:r>
              <a:rPr lang="en-US" sz="3199">
                <a:solidFill>
                  <a:srgbClr val="040F0F"/>
                </a:solidFill>
                <a:latin typeface="Arimo"/>
                <a:ea typeface="Arimo"/>
                <a:cs typeface="Arimo"/>
                <a:sym typeface="Arimo"/>
              </a:rPr>
              <a:t>Read, write, order numbers up to 10,000,000. Round whole numbers and decimals. Use negative numbers in context.</a:t>
            </a:r>
          </a:p>
          <a:p>
            <a:pPr algn="l">
              <a:lnSpc>
                <a:spcPts val="3839"/>
              </a:lnSpc>
            </a:pPr>
            <a:endParaRPr lang="en-US" sz="3199">
              <a:solidFill>
                <a:srgbClr val="040F0F"/>
              </a:solidFill>
              <a:latin typeface="Arimo"/>
              <a:ea typeface="Arimo"/>
              <a:cs typeface="Arimo"/>
              <a:sym typeface="Arimo"/>
            </a:endParaRPr>
          </a:p>
          <a:p>
            <a:pPr algn="l">
              <a:lnSpc>
                <a:spcPts val="5160"/>
              </a:lnSpc>
            </a:pPr>
            <a:r>
              <a:rPr lang="en-US" sz="4300" b="1">
                <a:solidFill>
                  <a:srgbClr val="040F0F"/>
                </a:solidFill>
                <a:latin typeface="Arimo Bold"/>
                <a:ea typeface="Arimo Bold"/>
                <a:cs typeface="Arimo Bold"/>
                <a:sym typeface="Arimo Bold"/>
              </a:rPr>
              <a:t>Calculations</a:t>
            </a:r>
          </a:p>
          <a:p>
            <a:pPr algn="l">
              <a:lnSpc>
                <a:spcPts val="3839"/>
              </a:lnSpc>
            </a:pPr>
            <a:r>
              <a:rPr lang="en-US" sz="3199">
                <a:solidFill>
                  <a:srgbClr val="040F0F"/>
                </a:solidFill>
                <a:latin typeface="Arimo"/>
                <a:ea typeface="Arimo"/>
                <a:cs typeface="Arimo"/>
                <a:sym typeface="Arimo"/>
              </a:rPr>
              <a:t>Perform all four operations (including long multiplication/division). Apply BIDMAS.</a:t>
            </a:r>
          </a:p>
          <a:p>
            <a:pPr algn="l">
              <a:lnSpc>
                <a:spcPts val="3839"/>
              </a:lnSpc>
            </a:pPr>
            <a:endParaRPr lang="en-US" sz="3199">
              <a:solidFill>
                <a:srgbClr val="040F0F"/>
              </a:solidFill>
              <a:latin typeface="Arimo"/>
              <a:ea typeface="Arimo"/>
              <a:cs typeface="Arimo"/>
              <a:sym typeface="Arimo"/>
            </a:endParaRPr>
          </a:p>
          <a:p>
            <a:pPr algn="l">
              <a:lnSpc>
                <a:spcPts val="5160"/>
              </a:lnSpc>
            </a:pPr>
            <a:r>
              <a:rPr lang="en-US" sz="4300" b="1">
                <a:solidFill>
                  <a:srgbClr val="040F0F"/>
                </a:solidFill>
                <a:latin typeface="Arimo Bold"/>
                <a:ea typeface="Arimo Bold"/>
                <a:cs typeface="Arimo Bold"/>
                <a:sym typeface="Arimo Bold"/>
              </a:rPr>
              <a:t>Fractions, Decimals &amp; Percentages</a:t>
            </a:r>
          </a:p>
          <a:p>
            <a:pPr algn="l">
              <a:lnSpc>
                <a:spcPts val="3839"/>
              </a:lnSpc>
            </a:pPr>
            <a:r>
              <a:rPr lang="en-US" sz="3199">
                <a:solidFill>
                  <a:srgbClr val="040F0F"/>
                </a:solidFill>
                <a:latin typeface="Arimo"/>
                <a:ea typeface="Arimo"/>
                <a:cs typeface="Arimo"/>
                <a:sym typeface="Arimo"/>
              </a:rPr>
              <a:t>Understand equivalents, order, and simplify. Add/subtract fractions (different denominators). Multiply/divide fractions by whole numbers.</a:t>
            </a:r>
          </a:p>
        </p:txBody>
      </p:sp>
      <p:sp>
        <p:nvSpPr>
          <p:cNvPr id="5" name="TextBox 5"/>
          <p:cNvSpPr txBox="1"/>
          <p:nvPr/>
        </p:nvSpPr>
        <p:spPr>
          <a:xfrm>
            <a:off x="9162529" y="1282190"/>
            <a:ext cx="8100400" cy="8874224"/>
          </a:xfrm>
          <a:prstGeom prst="rect">
            <a:avLst/>
          </a:prstGeom>
        </p:spPr>
        <p:txBody>
          <a:bodyPr lIns="0" tIns="0" rIns="0" bIns="0" rtlCol="0" anchor="t">
            <a:spAutoFit/>
          </a:bodyPr>
          <a:lstStyle/>
          <a:p>
            <a:pPr algn="l">
              <a:lnSpc>
                <a:spcPts val="5160"/>
              </a:lnSpc>
            </a:pPr>
            <a:r>
              <a:rPr lang="en-US" sz="4300" b="1">
                <a:solidFill>
                  <a:srgbClr val="040F0F"/>
                </a:solidFill>
                <a:latin typeface="Arimo Bold"/>
                <a:ea typeface="Arimo Bold"/>
                <a:cs typeface="Arimo Bold"/>
                <a:sym typeface="Arimo Bold"/>
              </a:rPr>
              <a:t>Ratio &amp; Proportion</a:t>
            </a:r>
          </a:p>
          <a:p>
            <a:pPr algn="l">
              <a:lnSpc>
                <a:spcPts val="3839"/>
              </a:lnSpc>
            </a:pPr>
            <a:r>
              <a:rPr lang="en-US" sz="3199">
                <a:solidFill>
                  <a:srgbClr val="040F0F"/>
                </a:solidFill>
                <a:latin typeface="Arimo"/>
                <a:ea typeface="Arimo"/>
                <a:cs typeface="Arimo"/>
                <a:sym typeface="Arimo"/>
              </a:rPr>
              <a:t>Solve problems with scale factors, percentages, and proportion using fractions and percentages.</a:t>
            </a:r>
          </a:p>
          <a:p>
            <a:pPr algn="l">
              <a:lnSpc>
                <a:spcPts val="5160"/>
              </a:lnSpc>
            </a:pPr>
            <a:endParaRPr lang="en-US" sz="4300" b="1">
              <a:solidFill>
                <a:srgbClr val="040F0F"/>
              </a:solidFill>
              <a:latin typeface="Arimo Bold"/>
              <a:ea typeface="Arimo Bold"/>
              <a:cs typeface="Arimo Bold"/>
              <a:sym typeface="Arimo Bold"/>
            </a:endParaRPr>
          </a:p>
          <a:p>
            <a:pPr algn="l">
              <a:lnSpc>
                <a:spcPts val="5160"/>
              </a:lnSpc>
            </a:pPr>
            <a:r>
              <a:rPr lang="en-US" sz="4300" b="1">
                <a:solidFill>
                  <a:srgbClr val="040F0F"/>
                </a:solidFill>
                <a:latin typeface="Arimo Bold"/>
                <a:ea typeface="Arimo Bold"/>
                <a:cs typeface="Arimo Bold"/>
                <a:sym typeface="Arimo Bold"/>
              </a:rPr>
              <a:t>Algebra</a:t>
            </a:r>
          </a:p>
          <a:p>
            <a:pPr algn="l">
              <a:lnSpc>
                <a:spcPts val="3839"/>
              </a:lnSpc>
            </a:pPr>
            <a:r>
              <a:rPr lang="en-US" sz="3199">
                <a:solidFill>
                  <a:srgbClr val="040F0F"/>
                </a:solidFill>
                <a:latin typeface="Arimo"/>
                <a:ea typeface="Arimo"/>
                <a:cs typeface="Arimo"/>
                <a:sym typeface="Arimo"/>
              </a:rPr>
              <a:t>Solve simple formulae (missing numbers), generate linear sequences, and find number pairs for equations.</a:t>
            </a:r>
          </a:p>
          <a:p>
            <a:pPr algn="l">
              <a:lnSpc>
                <a:spcPts val="5160"/>
              </a:lnSpc>
            </a:pPr>
            <a:endParaRPr lang="en-US" sz="4300" b="1">
              <a:solidFill>
                <a:srgbClr val="040F0F"/>
              </a:solidFill>
              <a:latin typeface="Arimo Bold"/>
              <a:ea typeface="Arimo Bold"/>
              <a:cs typeface="Arimo Bold"/>
              <a:sym typeface="Arimo Bold"/>
            </a:endParaRPr>
          </a:p>
          <a:p>
            <a:pPr algn="l">
              <a:lnSpc>
                <a:spcPts val="5160"/>
              </a:lnSpc>
            </a:pPr>
            <a:r>
              <a:rPr lang="en-US" sz="4300" b="1">
                <a:solidFill>
                  <a:srgbClr val="040F0F"/>
                </a:solidFill>
                <a:latin typeface="Arimo Bold"/>
                <a:ea typeface="Arimo Bold"/>
                <a:cs typeface="Arimo Bold"/>
                <a:sym typeface="Arimo Bold"/>
              </a:rPr>
              <a:t>Measurement, Geometry &amp; Statistics</a:t>
            </a:r>
          </a:p>
          <a:p>
            <a:pPr algn="l">
              <a:lnSpc>
                <a:spcPts val="3839"/>
              </a:lnSpc>
            </a:pPr>
            <a:r>
              <a:rPr lang="en-US" sz="3199">
                <a:solidFill>
                  <a:srgbClr val="040F0F"/>
                </a:solidFill>
                <a:latin typeface="Arimo"/>
                <a:ea typeface="Arimo"/>
                <a:cs typeface="Arimo"/>
                <a:sym typeface="Arimo"/>
              </a:rPr>
              <a:t>Convert units (e.g., km to m), calculate area, perimeter, volume, understand shape properties and angles, and interpret graphs/timetables.</a:t>
            </a:r>
          </a:p>
        </p:txBody>
      </p:sp>
      <p:sp>
        <p:nvSpPr>
          <p:cNvPr id="6" name="Freeform 6"/>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0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noFill/>
        </p:spPr>
        <p:txBody>
          <a:bodyPr/>
          <a:lstStyle/>
          <a:p>
            <a:endParaRPr lang="en-GB"/>
          </a:p>
        </p:txBody>
      </p:sp>
      <p:sp>
        <p:nvSpPr>
          <p:cNvPr id="3" name="TextBox 3"/>
          <p:cNvSpPr txBox="1"/>
          <p:nvPr/>
        </p:nvSpPr>
        <p:spPr>
          <a:xfrm>
            <a:off x="457200" y="121602"/>
            <a:ext cx="16901200" cy="987193"/>
          </a:xfrm>
          <a:prstGeom prst="rect">
            <a:avLst/>
          </a:prstGeom>
        </p:spPr>
        <p:txBody>
          <a:bodyPr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Types of exam questions</a:t>
            </a:r>
          </a:p>
        </p:txBody>
      </p:sp>
      <p:sp>
        <p:nvSpPr>
          <p:cNvPr id="4" name="TextBox 4"/>
          <p:cNvSpPr txBox="1"/>
          <p:nvPr/>
        </p:nvSpPr>
        <p:spPr>
          <a:xfrm>
            <a:off x="678885" y="1493500"/>
            <a:ext cx="18250829" cy="4873129"/>
          </a:xfrm>
          <a:prstGeom prst="rect">
            <a:avLst/>
          </a:prstGeom>
        </p:spPr>
        <p:txBody>
          <a:bodyPr wrap="square" lIns="0" tIns="0" rIns="0" bIns="0" rtlCol="0" anchor="t">
            <a:spAutoFit/>
          </a:bodyPr>
          <a:lstStyle/>
          <a:p>
            <a:pPr algn="l">
              <a:lnSpc>
                <a:spcPts val="3839"/>
              </a:lnSpc>
            </a:pPr>
            <a:r>
              <a:rPr lang="en-US" sz="4000" b="1">
                <a:solidFill>
                  <a:srgbClr val="040F0F"/>
                </a:solidFill>
                <a:latin typeface="Arimo Bold"/>
                <a:ea typeface="Arimo Bold"/>
                <a:cs typeface="Arimo Bold"/>
                <a:sym typeface="Arimo Bold"/>
              </a:rPr>
              <a:t>Multiple Choice:</a:t>
            </a:r>
            <a:r>
              <a:rPr lang="en-US" sz="4000">
                <a:solidFill>
                  <a:srgbClr val="040F0F"/>
                </a:solidFill>
                <a:latin typeface="Arimo"/>
                <a:ea typeface="Arimo"/>
                <a:cs typeface="Arimo"/>
                <a:sym typeface="Arimo"/>
              </a:rPr>
              <a:t> Select correct answer.</a:t>
            </a:r>
          </a:p>
          <a:p>
            <a:pPr algn="l">
              <a:lnSpc>
                <a:spcPts val="3839"/>
              </a:lnSpc>
            </a:pPr>
            <a:endParaRPr lang="en-US" sz="4000">
              <a:solidFill>
                <a:srgbClr val="040F0F"/>
              </a:solidFill>
              <a:latin typeface="Arimo"/>
              <a:ea typeface="Arimo"/>
              <a:cs typeface="Arimo"/>
              <a:sym typeface="Arimo"/>
            </a:endParaRPr>
          </a:p>
          <a:p>
            <a:pPr algn="l">
              <a:lnSpc>
                <a:spcPts val="3839"/>
              </a:lnSpc>
            </a:pPr>
            <a:r>
              <a:rPr lang="en-US" sz="4000" b="1">
                <a:solidFill>
                  <a:srgbClr val="040F0F"/>
                </a:solidFill>
                <a:latin typeface="Arimo Bold"/>
                <a:ea typeface="Arimo Bold"/>
                <a:cs typeface="Arimo Bold"/>
                <a:sym typeface="Arimo Bold"/>
              </a:rPr>
              <a:t>Fill in the Gaps:</a:t>
            </a:r>
            <a:r>
              <a:rPr lang="en-US" sz="4000">
                <a:solidFill>
                  <a:srgbClr val="040F0F"/>
                </a:solidFill>
                <a:latin typeface="Arimo"/>
                <a:ea typeface="Arimo"/>
                <a:cs typeface="Arimo"/>
                <a:sym typeface="Arimo"/>
              </a:rPr>
              <a:t> Complete calculations/sentences.</a:t>
            </a:r>
          </a:p>
          <a:p>
            <a:pPr algn="l">
              <a:lnSpc>
                <a:spcPts val="3839"/>
              </a:lnSpc>
            </a:pPr>
            <a:endParaRPr lang="en-US" sz="4000">
              <a:solidFill>
                <a:srgbClr val="040F0F"/>
              </a:solidFill>
              <a:latin typeface="Arimo"/>
              <a:ea typeface="Arimo"/>
              <a:cs typeface="Arimo"/>
              <a:sym typeface="Arimo"/>
            </a:endParaRPr>
          </a:p>
          <a:p>
            <a:pPr algn="l">
              <a:lnSpc>
                <a:spcPts val="3839"/>
              </a:lnSpc>
            </a:pPr>
            <a:r>
              <a:rPr lang="en-US" sz="4000" b="1">
                <a:solidFill>
                  <a:srgbClr val="040F0F"/>
                </a:solidFill>
                <a:latin typeface="Arimo Bold"/>
                <a:ea typeface="Arimo Bold"/>
                <a:cs typeface="Arimo Bold"/>
                <a:sym typeface="Arimo Bold"/>
              </a:rPr>
              <a:t>Matching:</a:t>
            </a:r>
            <a:r>
              <a:rPr lang="en-US" sz="4000">
                <a:solidFill>
                  <a:srgbClr val="040F0F"/>
                </a:solidFill>
                <a:latin typeface="Arimo"/>
                <a:ea typeface="Arimo"/>
                <a:cs typeface="Arimo"/>
                <a:sym typeface="Arimo"/>
              </a:rPr>
              <a:t> Link equivalents.</a:t>
            </a:r>
          </a:p>
          <a:p>
            <a:pPr algn="l">
              <a:lnSpc>
                <a:spcPts val="3839"/>
              </a:lnSpc>
            </a:pPr>
            <a:endParaRPr lang="en-US" sz="4000">
              <a:solidFill>
                <a:srgbClr val="040F0F"/>
              </a:solidFill>
              <a:latin typeface="Arimo"/>
              <a:ea typeface="Arimo"/>
              <a:cs typeface="Arimo"/>
              <a:sym typeface="Arimo"/>
            </a:endParaRPr>
          </a:p>
          <a:p>
            <a:pPr>
              <a:lnSpc>
                <a:spcPts val="3839"/>
              </a:lnSpc>
            </a:pPr>
            <a:r>
              <a:rPr lang="en-US" sz="4000" b="1">
                <a:solidFill>
                  <a:srgbClr val="040F0F"/>
                </a:solidFill>
                <a:latin typeface="Arimo Bold"/>
                <a:ea typeface="Arimo Bold"/>
                <a:cs typeface="Arimo Bold"/>
                <a:sym typeface="Arimo Bold"/>
              </a:rPr>
              <a:t>Multi-Step Problems:</a:t>
            </a:r>
            <a:r>
              <a:rPr lang="en-US" sz="4000">
                <a:solidFill>
                  <a:srgbClr val="040F0F"/>
                </a:solidFill>
                <a:latin typeface="Arimo"/>
                <a:ea typeface="Arimo"/>
                <a:cs typeface="Arimo"/>
                <a:sym typeface="Arimo"/>
              </a:rPr>
              <a:t> Solve real-life problems requiring multiple calculations.</a:t>
            </a:r>
          </a:p>
          <a:p>
            <a:pPr algn="l">
              <a:lnSpc>
                <a:spcPts val="3839"/>
              </a:lnSpc>
            </a:pPr>
            <a:endParaRPr lang="en-US" sz="4000">
              <a:solidFill>
                <a:srgbClr val="040F0F"/>
              </a:solidFill>
              <a:latin typeface="Arimo"/>
              <a:ea typeface="Arimo"/>
              <a:cs typeface="Arimo"/>
              <a:sym typeface="Arimo"/>
            </a:endParaRPr>
          </a:p>
          <a:p>
            <a:pPr algn="l">
              <a:lnSpc>
                <a:spcPts val="3839"/>
              </a:lnSpc>
            </a:pPr>
            <a:endParaRPr lang="en-US" sz="4000">
              <a:solidFill>
                <a:srgbClr val="040F0F"/>
              </a:solidFill>
              <a:latin typeface="Arimo"/>
              <a:ea typeface="Arimo"/>
              <a:cs typeface="Arimo"/>
              <a:sym typeface="Arimo"/>
            </a:endParaRPr>
          </a:p>
          <a:p>
            <a:pPr algn="l">
              <a:lnSpc>
                <a:spcPts val="3839"/>
              </a:lnSpc>
            </a:pPr>
            <a:endParaRPr lang="en-US" sz="4000">
              <a:solidFill>
                <a:srgbClr val="040F0F"/>
              </a:solidFill>
              <a:latin typeface="Arimo"/>
              <a:ea typeface="Arimo"/>
              <a:cs typeface="Arimo"/>
              <a:sym typeface="Arimo"/>
            </a:endParaRPr>
          </a:p>
        </p:txBody>
      </p:sp>
      <p:sp>
        <p:nvSpPr>
          <p:cNvPr id="5" name="TextBox 5"/>
          <p:cNvSpPr txBox="1"/>
          <p:nvPr/>
        </p:nvSpPr>
        <p:spPr>
          <a:xfrm>
            <a:off x="656362" y="5448300"/>
            <a:ext cx="16917218" cy="1461939"/>
          </a:xfrm>
          <a:prstGeom prst="rect">
            <a:avLst/>
          </a:prstGeom>
        </p:spPr>
        <p:txBody>
          <a:bodyPr wrap="square" lIns="0" tIns="0" rIns="0" bIns="0" rtlCol="0" anchor="t">
            <a:spAutoFit/>
          </a:bodyPr>
          <a:lstStyle/>
          <a:p>
            <a:pPr algn="l">
              <a:lnSpc>
                <a:spcPts val="3839"/>
              </a:lnSpc>
            </a:pPr>
            <a:r>
              <a:rPr lang="en-US" sz="4000" b="1">
                <a:solidFill>
                  <a:srgbClr val="040F0F"/>
                </a:solidFill>
                <a:latin typeface="Arimo Bold"/>
                <a:ea typeface="Arimo Bold"/>
                <a:cs typeface="Arimo Bold"/>
                <a:sym typeface="Arimo Bold"/>
              </a:rPr>
              <a:t>Show Your Method:</a:t>
            </a:r>
            <a:r>
              <a:rPr lang="en-US" sz="4000">
                <a:solidFill>
                  <a:srgbClr val="040F0F"/>
                </a:solidFill>
                <a:latin typeface="Arimo"/>
                <a:ea typeface="Arimo"/>
                <a:cs typeface="Arimo"/>
                <a:sym typeface="Arimo"/>
              </a:rPr>
              <a:t> Write down working for full marks.</a:t>
            </a:r>
          </a:p>
          <a:p>
            <a:pPr algn="l">
              <a:lnSpc>
                <a:spcPts val="3839"/>
              </a:lnSpc>
            </a:pPr>
            <a:endParaRPr lang="en-US" sz="4000">
              <a:solidFill>
                <a:srgbClr val="040F0F"/>
              </a:solidFill>
              <a:latin typeface="Arimo"/>
              <a:ea typeface="Arimo"/>
              <a:cs typeface="Arimo"/>
              <a:sym typeface="Arimo"/>
            </a:endParaRPr>
          </a:p>
          <a:p>
            <a:pPr algn="l">
              <a:lnSpc>
                <a:spcPts val="3839"/>
              </a:lnSpc>
            </a:pPr>
            <a:r>
              <a:rPr lang="en-US" sz="4000" b="1">
                <a:solidFill>
                  <a:srgbClr val="040F0F"/>
                </a:solidFill>
                <a:latin typeface="Arimo Bold"/>
                <a:ea typeface="Arimo Bold"/>
                <a:cs typeface="Arimo Bold"/>
                <a:sym typeface="Arimo Bold"/>
              </a:rPr>
              <a:t>True/False &amp; Explain:</a:t>
            </a:r>
            <a:r>
              <a:rPr lang="en-US" sz="4000">
                <a:solidFill>
                  <a:srgbClr val="040F0F"/>
                </a:solidFill>
                <a:latin typeface="Arimo"/>
                <a:ea typeface="Arimo"/>
                <a:cs typeface="Arimo"/>
                <a:sym typeface="Arimo"/>
              </a:rPr>
              <a:t> Decide if a statement is correct and explain why.</a:t>
            </a:r>
          </a:p>
        </p:txBody>
      </p:sp>
      <p:sp>
        <p:nvSpPr>
          <p:cNvPr id="6" name="Freeform 6"/>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1357" y="1783648"/>
            <a:ext cx="17430750" cy="7525137"/>
            <a:chOff x="0" y="0"/>
            <a:chExt cx="23241000" cy="10033516"/>
          </a:xfrm>
        </p:grpSpPr>
        <p:sp>
          <p:nvSpPr>
            <p:cNvPr id="3" name="Freeform 3"/>
            <p:cNvSpPr/>
            <p:nvPr/>
          </p:nvSpPr>
          <p:spPr>
            <a:xfrm>
              <a:off x="0" y="0"/>
              <a:ext cx="23241000" cy="10033508"/>
            </a:xfrm>
            <a:custGeom>
              <a:avLst/>
              <a:gdLst/>
              <a:ahLst/>
              <a:cxnLst/>
              <a:rect l="l" t="t" r="r" b="b"/>
              <a:pathLst>
                <a:path w="23241000" h="10033508">
                  <a:moveTo>
                    <a:pt x="0" y="0"/>
                  </a:moveTo>
                  <a:lnTo>
                    <a:pt x="23241000" y="0"/>
                  </a:lnTo>
                  <a:lnTo>
                    <a:pt x="23241000" y="10033508"/>
                  </a:lnTo>
                  <a:lnTo>
                    <a:pt x="0" y="10033508"/>
                  </a:lnTo>
                  <a:close/>
                </a:path>
              </a:pathLst>
            </a:custGeom>
            <a:solidFill>
              <a:srgbClr val="DFBB68"/>
            </a:solidFill>
            <a:ln w="12700">
              <a:solidFill>
                <a:srgbClr val="000000"/>
              </a:solidFill>
            </a:ln>
          </p:spPr>
          <p:txBody>
            <a:bodyPr/>
            <a:lstStyle/>
            <a:p>
              <a:endParaRPr lang="en-GB"/>
            </a:p>
          </p:txBody>
        </p:sp>
        <p:sp>
          <p:nvSpPr>
            <p:cNvPr id="4" name="Freeform 4"/>
            <p:cNvSpPr/>
            <p:nvPr/>
          </p:nvSpPr>
          <p:spPr>
            <a:xfrm>
              <a:off x="-1524" y="-1524"/>
              <a:ext cx="23244048" cy="10036556"/>
            </a:xfrm>
            <a:custGeom>
              <a:avLst/>
              <a:gdLst/>
              <a:ahLst/>
              <a:cxnLst/>
              <a:rect l="l" t="t" r="r" b="b"/>
              <a:pathLst>
                <a:path w="23244048" h="10036556">
                  <a:moveTo>
                    <a:pt x="1524" y="0"/>
                  </a:moveTo>
                  <a:lnTo>
                    <a:pt x="23242524" y="0"/>
                  </a:lnTo>
                  <a:cubicBezTo>
                    <a:pt x="23243414" y="0"/>
                    <a:pt x="23244048" y="762"/>
                    <a:pt x="23244048" y="1524"/>
                  </a:cubicBezTo>
                  <a:lnTo>
                    <a:pt x="23244048" y="10035032"/>
                  </a:lnTo>
                  <a:cubicBezTo>
                    <a:pt x="23244048" y="10035921"/>
                    <a:pt x="23243287" y="10036556"/>
                    <a:pt x="23242524" y="10036556"/>
                  </a:cubicBezTo>
                  <a:lnTo>
                    <a:pt x="1524" y="10036556"/>
                  </a:lnTo>
                  <a:cubicBezTo>
                    <a:pt x="635" y="10036556"/>
                    <a:pt x="0" y="10035794"/>
                    <a:pt x="0" y="10035032"/>
                  </a:cubicBezTo>
                  <a:lnTo>
                    <a:pt x="0" y="1524"/>
                  </a:lnTo>
                  <a:cubicBezTo>
                    <a:pt x="0" y="635"/>
                    <a:pt x="762" y="0"/>
                    <a:pt x="1524" y="0"/>
                  </a:cubicBezTo>
                  <a:moveTo>
                    <a:pt x="1524" y="3048"/>
                  </a:moveTo>
                  <a:lnTo>
                    <a:pt x="1524" y="1524"/>
                  </a:lnTo>
                  <a:lnTo>
                    <a:pt x="3048" y="1524"/>
                  </a:lnTo>
                  <a:lnTo>
                    <a:pt x="3048" y="10035032"/>
                  </a:lnTo>
                  <a:lnTo>
                    <a:pt x="1524" y="10035032"/>
                  </a:lnTo>
                  <a:lnTo>
                    <a:pt x="1524" y="10033508"/>
                  </a:lnTo>
                  <a:lnTo>
                    <a:pt x="23242524" y="10033508"/>
                  </a:lnTo>
                  <a:lnTo>
                    <a:pt x="23242524" y="10035032"/>
                  </a:lnTo>
                  <a:lnTo>
                    <a:pt x="23241000" y="10035032"/>
                  </a:lnTo>
                  <a:lnTo>
                    <a:pt x="23241000" y="1524"/>
                  </a:lnTo>
                  <a:lnTo>
                    <a:pt x="23242524" y="1524"/>
                  </a:lnTo>
                  <a:lnTo>
                    <a:pt x="23242524" y="3048"/>
                  </a:lnTo>
                  <a:lnTo>
                    <a:pt x="1524" y="3048"/>
                  </a:lnTo>
                  <a:close/>
                </a:path>
              </a:pathLst>
            </a:custGeom>
            <a:solidFill>
              <a:srgbClr val="000000"/>
            </a:solidFill>
            <a:ln w="12700">
              <a:solidFill>
                <a:srgbClr val="000000"/>
              </a:solidFill>
            </a:ln>
          </p:spPr>
          <p:txBody>
            <a:bodyPr/>
            <a:lstStyle/>
            <a:p>
              <a:endParaRPr lang="en-GB"/>
            </a:p>
          </p:txBody>
        </p:sp>
        <p:sp>
          <p:nvSpPr>
            <p:cNvPr id="5" name="TextBox 5"/>
            <p:cNvSpPr txBox="1"/>
            <p:nvPr/>
          </p:nvSpPr>
          <p:spPr>
            <a:xfrm>
              <a:off x="0" y="-85725"/>
              <a:ext cx="23241000" cy="10119241"/>
            </a:xfrm>
            <a:prstGeom prst="rect">
              <a:avLst/>
            </a:prstGeom>
          </p:spPr>
          <p:txBody>
            <a:bodyPr lIns="50800" tIns="50800" rIns="50800" bIns="50800" rtlCol="0" anchor="t"/>
            <a:lstStyle/>
            <a:p>
              <a:pPr marL="868680" lvl="1" indent="-434340" algn="l">
                <a:lnSpc>
                  <a:spcPts val="5759"/>
                </a:lnSpc>
                <a:buFont typeface="Arial"/>
                <a:buChar char="•"/>
              </a:pPr>
              <a:endParaRPr lang="en-US" sz="4800">
                <a:solidFill>
                  <a:srgbClr val="000000"/>
                </a:solidFill>
                <a:latin typeface="Calibri (MS)"/>
                <a:ea typeface="Calibri (MS)"/>
                <a:cs typeface="Calibri (MS)"/>
                <a:sym typeface="Calibri (MS)"/>
              </a:endParaRPr>
            </a:p>
          </p:txBody>
        </p:sp>
      </p:grpSp>
      <p:sp>
        <p:nvSpPr>
          <p:cNvPr id="6" name="TextBox 6"/>
          <p:cNvSpPr txBox="1"/>
          <p:nvPr/>
        </p:nvSpPr>
        <p:spPr>
          <a:xfrm>
            <a:off x="348614" y="17145"/>
            <a:ext cx="8490585"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Practice papers</a:t>
            </a:r>
          </a:p>
        </p:txBody>
      </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sp>
        <p:nvSpPr>
          <p:cNvPr id="9" name="TextBox 8">
            <a:extLst>
              <a:ext uri="{FF2B5EF4-FFF2-40B4-BE49-F238E27FC236}">
                <a16:creationId xmlns:a16="http://schemas.microsoft.com/office/drawing/2014/main" id="{5F08110B-968A-4969-5BE9-3A1772F05F37}"/>
              </a:ext>
            </a:extLst>
          </p:cNvPr>
          <p:cNvSpPr txBox="1"/>
          <p:nvPr/>
        </p:nvSpPr>
        <p:spPr>
          <a:xfrm>
            <a:off x="514750" y="2027233"/>
            <a:ext cx="16477850" cy="8094524"/>
          </a:xfrm>
          <a:prstGeom prst="rect">
            <a:avLst/>
          </a:prstGeom>
          <a:noFill/>
        </p:spPr>
        <p:txBody>
          <a:bodyPr wrap="square" rtlCol="0">
            <a:spAutoFit/>
          </a:bodyPr>
          <a:lstStyle/>
          <a:p>
            <a:r>
              <a:rPr lang="en-GB" sz="4000">
                <a:latin typeface="Arimo" panose="020B0604020202020204" charset="0"/>
                <a:ea typeface="Arimo" panose="020B0604020202020204" charset="0"/>
                <a:cs typeface="Arimo" panose="020B0604020202020204" charset="0"/>
              </a:rPr>
              <a:t>Over the course of the year, pupils have been practising SATS papers so that they are familiar with the layout and content of the papers.</a:t>
            </a:r>
          </a:p>
          <a:p>
            <a:endParaRPr lang="en-GB" sz="4000">
              <a:latin typeface="Arimo" panose="020B0604020202020204" charset="0"/>
              <a:ea typeface="Arimo" panose="020B0604020202020204" charset="0"/>
              <a:cs typeface="Arimo" panose="020B0604020202020204" charset="0"/>
            </a:endParaRPr>
          </a:p>
          <a:p>
            <a:r>
              <a:rPr lang="en-GB" sz="4000">
                <a:latin typeface="Arimo" panose="020B0604020202020204" charset="0"/>
                <a:ea typeface="Arimo" panose="020B0604020202020204" charset="0"/>
                <a:cs typeface="Arimo" panose="020B0604020202020204" charset="0"/>
              </a:rPr>
              <a:t>In lessons, we have drip fed SATS questions when teaching each topic area.  </a:t>
            </a:r>
          </a:p>
          <a:p>
            <a:endParaRPr lang="en-GB" sz="4000">
              <a:latin typeface="Arimo" panose="020B0604020202020204" charset="0"/>
              <a:ea typeface="Arimo" panose="020B0604020202020204" charset="0"/>
              <a:cs typeface="Arimo" panose="020B0604020202020204" charset="0"/>
            </a:endParaRPr>
          </a:p>
          <a:p>
            <a:r>
              <a:rPr lang="en-GB" sz="4000">
                <a:latin typeface="Arimo" panose="020B0604020202020204" charset="0"/>
                <a:ea typeface="Arimo" panose="020B0604020202020204" charset="0"/>
                <a:cs typeface="Arimo" panose="020B0604020202020204" charset="0"/>
              </a:rPr>
              <a:t>Throughout year 5, pupils were also exposed to SATS style questions in daily lessons.</a:t>
            </a:r>
          </a:p>
          <a:p>
            <a:endParaRPr lang="en-GB" sz="4000">
              <a:latin typeface="Arimo" panose="020B0604020202020204" charset="0"/>
              <a:ea typeface="Arimo" panose="020B0604020202020204" charset="0"/>
              <a:cs typeface="Arimo" panose="020B0604020202020204" charset="0"/>
            </a:endParaRPr>
          </a:p>
          <a:p>
            <a:r>
              <a:rPr lang="en-GB" sz="4000">
                <a:latin typeface="Arimo" panose="020B0604020202020204" charset="0"/>
                <a:ea typeface="Arimo" panose="020B0604020202020204" charset="0"/>
                <a:cs typeface="Arimo" panose="020B0604020202020204" charset="0"/>
              </a:rPr>
              <a:t>It is an accumulation of all of the work that they have learnt about during their key stage 2 journey – KS2 SATS and not just Year 6 SATS!</a:t>
            </a:r>
          </a:p>
          <a:p>
            <a:endParaRPr lang="en-GB" sz="4000">
              <a:latin typeface="Arimo" panose="020B0604020202020204" charset="0"/>
              <a:ea typeface="Arimo" panose="020B0604020202020204" charset="0"/>
              <a:cs typeface="Arimo" panose="020B0604020202020204" charset="0"/>
            </a:endParaRPr>
          </a:p>
          <a:p>
            <a:endParaRPr lang="en-GB" sz="4000">
              <a:latin typeface="Arimo" panose="020B0604020202020204" charset="0"/>
              <a:ea typeface="Arimo" panose="020B0604020202020204" charset="0"/>
              <a:cs typeface="Arimo" panose="020B060402020202020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p:sp>
        <p:nvSpPr>
          <p:cNvPr id="5" name="Freeform 5"/>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pic>
        <p:nvPicPr>
          <p:cNvPr id="13" name="Picture 12">
            <a:extLst>
              <a:ext uri="{FF2B5EF4-FFF2-40B4-BE49-F238E27FC236}">
                <a16:creationId xmlns:a16="http://schemas.microsoft.com/office/drawing/2014/main" id="{FC359745-4C6D-2582-0F28-8BB5369A55B8}"/>
              </a:ext>
            </a:extLst>
          </p:cNvPr>
          <p:cNvPicPr>
            <a:picLocks noChangeAspect="1"/>
          </p:cNvPicPr>
          <p:nvPr/>
        </p:nvPicPr>
        <p:blipFill>
          <a:blip r:embed="rId3"/>
          <a:stretch>
            <a:fillRect/>
          </a:stretch>
        </p:blipFill>
        <p:spPr>
          <a:xfrm>
            <a:off x="762000" y="3314700"/>
            <a:ext cx="14630400" cy="6152184"/>
          </a:xfrm>
          <a:prstGeom prst="rect">
            <a:avLst/>
          </a:prstGeom>
        </p:spPr>
      </p:pic>
      <p:sp>
        <p:nvSpPr>
          <p:cNvPr id="14" name="TextBox 13">
            <a:extLst>
              <a:ext uri="{FF2B5EF4-FFF2-40B4-BE49-F238E27FC236}">
                <a16:creationId xmlns:a16="http://schemas.microsoft.com/office/drawing/2014/main" id="{E8B11D91-E78E-16BD-059E-C27CB52AA293}"/>
              </a:ext>
            </a:extLst>
          </p:cNvPr>
          <p:cNvSpPr txBox="1"/>
          <p:nvPr/>
        </p:nvSpPr>
        <p:spPr>
          <a:xfrm>
            <a:off x="685800" y="1866900"/>
            <a:ext cx="14706600" cy="1323439"/>
          </a:xfrm>
          <a:prstGeom prst="rect">
            <a:avLst/>
          </a:prstGeom>
          <a:noFill/>
        </p:spPr>
        <p:txBody>
          <a:bodyPr wrap="square" rtlCol="0">
            <a:spAutoFit/>
          </a:bodyPr>
          <a:lstStyle/>
          <a:p>
            <a:r>
              <a:rPr lang="en-GB" sz="4000"/>
              <a:t>Some questions in the arithmetic paper have the answer box at the start of the question (see below)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61B25D-C96D-DBB7-DC34-AA8F1E150F3A}"/>
              </a:ext>
            </a:extLst>
          </p:cNvPr>
          <p:cNvSpPr>
            <a:spLocks noGrp="1"/>
          </p:cNvSpPr>
          <p:nvPr>
            <p:ph type="title"/>
          </p:nvPr>
        </p:nvSpPr>
        <p:spPr>
          <a:xfrm>
            <a:off x="4662487" y="864394"/>
            <a:ext cx="8963025" cy="4279106"/>
          </a:xfrm>
        </p:spPr>
        <p:txBody>
          <a:bodyPr/>
          <a:lstStyle/>
          <a:p>
            <a:r>
              <a:rPr lang="en-GB"/>
              <a:t>What are SATs?</a:t>
            </a:r>
          </a:p>
        </p:txBody>
      </p:sp>
    </p:spTree>
    <p:extLst>
      <p:ext uri="{BB962C8B-B14F-4D97-AF65-F5344CB8AC3E}">
        <p14:creationId xmlns:p14="http://schemas.microsoft.com/office/powerpoint/2010/main" val="2580084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98062-673F-952C-9A81-B13459C5281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87EEA64-B25F-61CC-9E30-6C53C3151CB8}"/>
              </a:ext>
            </a:extLst>
          </p:cNvPr>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p:sp>
        <p:nvSpPr>
          <p:cNvPr id="5" name="Freeform 5">
            <a:extLst>
              <a:ext uri="{FF2B5EF4-FFF2-40B4-BE49-F238E27FC236}">
                <a16:creationId xmlns:a16="http://schemas.microsoft.com/office/drawing/2014/main" id="{3CDC650B-A060-3BE0-23CD-07923769A791}"/>
              </a:ext>
            </a:extLst>
          </p:cNvPr>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pic>
        <p:nvPicPr>
          <p:cNvPr id="11" name="Picture 10">
            <a:extLst>
              <a:ext uri="{FF2B5EF4-FFF2-40B4-BE49-F238E27FC236}">
                <a16:creationId xmlns:a16="http://schemas.microsoft.com/office/drawing/2014/main" id="{1876723D-A4D2-2F85-7AC7-5577453AE6C0}"/>
              </a:ext>
            </a:extLst>
          </p:cNvPr>
          <p:cNvPicPr>
            <a:picLocks noChangeAspect="1"/>
          </p:cNvPicPr>
          <p:nvPr/>
        </p:nvPicPr>
        <p:blipFill>
          <a:blip r:embed="rId3"/>
          <a:stretch>
            <a:fillRect/>
          </a:stretch>
        </p:blipFill>
        <p:spPr>
          <a:xfrm>
            <a:off x="467989" y="2933700"/>
            <a:ext cx="15257298" cy="6470650"/>
          </a:xfrm>
          <a:prstGeom prst="rect">
            <a:avLst/>
          </a:prstGeom>
        </p:spPr>
      </p:pic>
      <p:pic>
        <p:nvPicPr>
          <p:cNvPr id="3" name="Picture 2">
            <a:extLst>
              <a:ext uri="{FF2B5EF4-FFF2-40B4-BE49-F238E27FC236}">
                <a16:creationId xmlns:a16="http://schemas.microsoft.com/office/drawing/2014/main" id="{CB4C6013-1D86-BCCD-C82D-48C616D4FB13}"/>
              </a:ext>
            </a:extLst>
          </p:cNvPr>
          <p:cNvPicPr>
            <a:picLocks noChangeAspect="1"/>
          </p:cNvPicPr>
          <p:nvPr/>
        </p:nvPicPr>
        <p:blipFill>
          <a:blip r:embed="rId4"/>
          <a:stretch>
            <a:fillRect/>
          </a:stretch>
        </p:blipFill>
        <p:spPr>
          <a:xfrm>
            <a:off x="2438400" y="4762500"/>
            <a:ext cx="3200400" cy="3200400"/>
          </a:xfrm>
          <a:prstGeom prst="rect">
            <a:avLst/>
          </a:prstGeom>
        </p:spPr>
      </p:pic>
    </p:spTree>
    <p:extLst>
      <p:ext uri="{BB962C8B-B14F-4D97-AF65-F5344CB8AC3E}">
        <p14:creationId xmlns:p14="http://schemas.microsoft.com/office/powerpoint/2010/main" val="271855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C5048-4C7D-FE99-2F82-F47F7100C72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87D5BCA-B3A1-99A0-F1E5-271DD1EE3DFE}"/>
              </a:ext>
            </a:extLst>
          </p:cNvPr>
          <p:cNvGrpSpPr>
            <a:grpSpLocks noChangeAspect="1"/>
          </p:cNvGrpSpPr>
          <p:nvPr/>
        </p:nvGrpSpPr>
        <p:grpSpPr>
          <a:xfrm>
            <a:off x="914400" y="3009900"/>
            <a:ext cx="15267842" cy="6553881"/>
            <a:chOff x="0" y="0"/>
            <a:chExt cx="20357122" cy="8738508"/>
          </a:xfrm>
        </p:grpSpPr>
        <p:sp>
          <p:nvSpPr>
            <p:cNvPr id="3" name="Freeform 3">
              <a:extLst>
                <a:ext uri="{FF2B5EF4-FFF2-40B4-BE49-F238E27FC236}">
                  <a16:creationId xmlns:a16="http://schemas.microsoft.com/office/drawing/2014/main" id="{93C94A6A-D2BB-649E-29E1-0B6DE9F72BB4}"/>
                </a:ext>
              </a:extLst>
            </p:cNvPr>
            <p:cNvSpPr/>
            <p:nvPr/>
          </p:nvSpPr>
          <p:spPr>
            <a:xfrm>
              <a:off x="0" y="0"/>
              <a:ext cx="20357085" cy="8738489"/>
            </a:xfrm>
            <a:custGeom>
              <a:avLst/>
              <a:gdLst/>
              <a:ahLst/>
              <a:cxnLst/>
              <a:rect l="l" t="t" r="r" b="b"/>
              <a:pathLst>
                <a:path w="20357085" h="8738489">
                  <a:moveTo>
                    <a:pt x="0" y="0"/>
                  </a:moveTo>
                  <a:lnTo>
                    <a:pt x="20357085" y="0"/>
                  </a:lnTo>
                  <a:lnTo>
                    <a:pt x="20357085" y="8738489"/>
                  </a:lnTo>
                  <a:lnTo>
                    <a:pt x="0" y="8738489"/>
                  </a:lnTo>
                  <a:lnTo>
                    <a:pt x="0" y="0"/>
                  </a:lnTo>
                  <a:close/>
                </a:path>
              </a:pathLst>
            </a:custGeom>
            <a:blipFill>
              <a:blip r:embed="rId2"/>
              <a:stretch>
                <a:fillRect/>
              </a:stretch>
            </a:blipFill>
          </p:spPr>
          <p:txBody>
            <a:bodyPr/>
            <a:lstStyle/>
            <a:p>
              <a:endParaRPr lang="en-GB"/>
            </a:p>
          </p:txBody>
        </p:sp>
      </p:grpSp>
      <p:sp>
        <p:nvSpPr>
          <p:cNvPr id="4" name="TextBox 4">
            <a:extLst>
              <a:ext uri="{FF2B5EF4-FFF2-40B4-BE49-F238E27FC236}">
                <a16:creationId xmlns:a16="http://schemas.microsoft.com/office/drawing/2014/main" id="{8958F5CD-AED3-06B0-8B33-FB97AC7DFBA2}"/>
              </a:ext>
            </a:extLst>
          </p:cNvPr>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p:sp>
        <p:nvSpPr>
          <p:cNvPr id="5" name="Freeform 5">
            <a:extLst>
              <a:ext uri="{FF2B5EF4-FFF2-40B4-BE49-F238E27FC236}">
                <a16:creationId xmlns:a16="http://schemas.microsoft.com/office/drawing/2014/main" id="{290EF3F3-3A1E-FC45-6E6C-209BD0A7F58D}"/>
              </a:ext>
            </a:extLst>
          </p:cNvPr>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6" name="TextBox 5">
            <a:extLst>
              <a:ext uri="{FF2B5EF4-FFF2-40B4-BE49-F238E27FC236}">
                <a16:creationId xmlns:a16="http://schemas.microsoft.com/office/drawing/2014/main" id="{6B39E6F9-FBB3-AF33-B1A2-BBA130539715}"/>
              </a:ext>
            </a:extLst>
          </p:cNvPr>
          <p:cNvSpPr txBox="1"/>
          <p:nvPr/>
        </p:nvSpPr>
        <p:spPr>
          <a:xfrm>
            <a:off x="228600" y="1485900"/>
            <a:ext cx="15849600" cy="1384995"/>
          </a:xfrm>
          <a:prstGeom prst="rect">
            <a:avLst/>
          </a:prstGeom>
          <a:noFill/>
        </p:spPr>
        <p:txBody>
          <a:bodyPr wrap="square" rtlCol="0">
            <a:spAutoFit/>
          </a:bodyPr>
          <a:lstStyle/>
          <a:p>
            <a:r>
              <a:rPr lang="en-GB" sz="2800"/>
              <a:t>In the arithmetic paper, the questions get progressively more difficult.  Therefore, a question such as this, near the end of the paper which appears at first glance  quite simple, is actually testing a more challenging skill – in this case BIDMAS.</a:t>
            </a:r>
          </a:p>
        </p:txBody>
      </p:sp>
    </p:spTree>
    <p:extLst>
      <p:ext uri="{BB962C8B-B14F-4D97-AF65-F5344CB8AC3E}">
        <p14:creationId xmlns:p14="http://schemas.microsoft.com/office/powerpoint/2010/main" val="1035256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9273" y="1671188"/>
            <a:ext cx="9095224" cy="4341808"/>
            <a:chOff x="0" y="0"/>
            <a:chExt cx="12126966" cy="5789078"/>
          </a:xfrm>
        </p:grpSpPr>
        <p:sp>
          <p:nvSpPr>
            <p:cNvPr id="3" name="Freeform 3"/>
            <p:cNvSpPr/>
            <p:nvPr/>
          </p:nvSpPr>
          <p:spPr>
            <a:xfrm>
              <a:off x="0" y="0"/>
              <a:ext cx="12126976" cy="5789041"/>
            </a:xfrm>
            <a:custGeom>
              <a:avLst/>
              <a:gdLst/>
              <a:ahLst/>
              <a:cxnLst/>
              <a:rect l="l" t="t" r="r" b="b"/>
              <a:pathLst>
                <a:path w="12126976" h="5789041">
                  <a:moveTo>
                    <a:pt x="0" y="0"/>
                  </a:moveTo>
                  <a:lnTo>
                    <a:pt x="12126976" y="0"/>
                  </a:lnTo>
                  <a:lnTo>
                    <a:pt x="12126976" y="5789041"/>
                  </a:lnTo>
                  <a:lnTo>
                    <a:pt x="0" y="5789041"/>
                  </a:lnTo>
                  <a:lnTo>
                    <a:pt x="0" y="0"/>
                  </a:lnTo>
                  <a:close/>
                </a:path>
              </a:pathLst>
            </a:custGeom>
            <a:blipFill>
              <a:blip r:embed="rId2"/>
              <a:stretch>
                <a:fillRect l="-6409" r="-6409"/>
              </a:stretch>
            </a:blipFill>
          </p:spPr>
          <p:txBody>
            <a:bodyPr/>
            <a:lstStyle/>
            <a:p>
              <a:endParaRPr lang="en-GB"/>
            </a:p>
          </p:txBody>
        </p:sp>
      </p:grpSp>
      <p:grpSp>
        <p:nvGrpSpPr>
          <p:cNvPr id="4" name="Group 4"/>
          <p:cNvGrpSpPr>
            <a:grpSpLocks noChangeAspect="1"/>
          </p:cNvGrpSpPr>
          <p:nvPr/>
        </p:nvGrpSpPr>
        <p:grpSpPr>
          <a:xfrm>
            <a:off x="7383672" y="5591056"/>
            <a:ext cx="10715055" cy="4548987"/>
            <a:chOff x="0" y="0"/>
            <a:chExt cx="14286740" cy="6065316"/>
          </a:xfrm>
        </p:grpSpPr>
        <p:sp>
          <p:nvSpPr>
            <p:cNvPr id="5" name="Freeform 5"/>
            <p:cNvSpPr/>
            <p:nvPr/>
          </p:nvSpPr>
          <p:spPr>
            <a:xfrm>
              <a:off x="0" y="0"/>
              <a:ext cx="14286737" cy="6065266"/>
            </a:xfrm>
            <a:custGeom>
              <a:avLst/>
              <a:gdLst/>
              <a:ahLst/>
              <a:cxnLst/>
              <a:rect l="l" t="t" r="r" b="b"/>
              <a:pathLst>
                <a:path w="14286737" h="6065266">
                  <a:moveTo>
                    <a:pt x="0" y="0"/>
                  </a:moveTo>
                  <a:lnTo>
                    <a:pt x="14286737" y="0"/>
                  </a:lnTo>
                  <a:lnTo>
                    <a:pt x="14286737" y="6065266"/>
                  </a:lnTo>
                  <a:lnTo>
                    <a:pt x="0" y="6065266"/>
                  </a:lnTo>
                  <a:lnTo>
                    <a:pt x="0" y="0"/>
                  </a:lnTo>
                  <a:close/>
                </a:path>
              </a:pathLst>
            </a:custGeom>
            <a:blipFill>
              <a:blip r:embed="rId3"/>
              <a:stretch>
                <a:fillRect/>
              </a:stretch>
            </a:blipFill>
          </p:spPr>
          <p:txBody>
            <a:bodyPr/>
            <a:lstStyle/>
            <a:p>
              <a:endParaRPr lang="en-GB"/>
            </a:p>
          </p:txBody>
        </p:sp>
      </p:gr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4"/>
            <a:stretch>
              <a:fillRect/>
            </a:stretch>
          </a:blipFill>
        </p:spPr>
        <p:txBody>
          <a:bodyPr/>
          <a:lstStyle/>
          <a:p>
            <a:endParaRPr lang="en-GB"/>
          </a:p>
        </p:txBody>
      </p:sp>
      <p:sp>
        <p:nvSpPr>
          <p:cNvPr id="8" name="TextBox 4">
            <a:extLst>
              <a:ext uri="{FF2B5EF4-FFF2-40B4-BE49-F238E27FC236}">
                <a16:creationId xmlns:a16="http://schemas.microsoft.com/office/drawing/2014/main" id="{582C57E1-2F0B-9912-DE10-416219BFB1A0}"/>
              </a:ext>
            </a:extLst>
          </p:cNvPr>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1754" y="2239352"/>
            <a:ext cx="15204490" cy="7312863"/>
            <a:chOff x="0" y="0"/>
            <a:chExt cx="20272654" cy="9750484"/>
          </a:xfrm>
        </p:grpSpPr>
        <p:sp>
          <p:nvSpPr>
            <p:cNvPr id="3" name="Freeform 3" descr="D:\SATS 19.jpg"/>
            <p:cNvSpPr/>
            <p:nvPr/>
          </p:nvSpPr>
          <p:spPr>
            <a:xfrm>
              <a:off x="0" y="0"/>
              <a:ext cx="20272629" cy="9750425"/>
            </a:xfrm>
            <a:custGeom>
              <a:avLst/>
              <a:gdLst/>
              <a:ahLst/>
              <a:cxnLst/>
              <a:rect l="l" t="t" r="r" b="b"/>
              <a:pathLst>
                <a:path w="20272629" h="9750425">
                  <a:moveTo>
                    <a:pt x="0" y="0"/>
                  </a:moveTo>
                  <a:lnTo>
                    <a:pt x="20272629" y="0"/>
                  </a:lnTo>
                  <a:lnTo>
                    <a:pt x="20272629" y="9750425"/>
                  </a:lnTo>
                  <a:lnTo>
                    <a:pt x="0" y="9750425"/>
                  </a:lnTo>
                  <a:lnTo>
                    <a:pt x="0" y="0"/>
                  </a:lnTo>
                  <a:close/>
                </a:path>
              </a:pathLst>
            </a:custGeom>
            <a:blipFill>
              <a:blip r:embed="rId2"/>
              <a:stretch>
                <a:fillRect l="-24063" t="-69090" r="-20394" b="-56173"/>
              </a:stretch>
            </a:blipFill>
          </p:spPr>
          <p:txBody>
            <a:bodyPr/>
            <a:lstStyle/>
            <a:p>
              <a:endParaRPr lang="en-GB"/>
            </a:p>
          </p:txBody>
        </p:sp>
      </p:grpSp>
      <p:sp>
        <p:nvSpPr>
          <p:cNvPr id="5" name="Freeform 5"/>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6" name="TextBox 4">
            <a:extLst>
              <a:ext uri="{FF2B5EF4-FFF2-40B4-BE49-F238E27FC236}">
                <a16:creationId xmlns:a16="http://schemas.microsoft.com/office/drawing/2014/main" id="{9AD37510-F2FC-D6FD-8807-ADFA44DEEF25}"/>
              </a:ext>
            </a:extLst>
          </p:cNvPr>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1973402" y="-216891"/>
            <a:ext cx="5040244" cy="8717547"/>
            <a:chOff x="0" y="0"/>
            <a:chExt cx="6720326" cy="11623396"/>
          </a:xfrm>
        </p:grpSpPr>
        <p:sp>
          <p:nvSpPr>
            <p:cNvPr id="3" name="Freeform 3" descr="D:\SATS 11.jpg"/>
            <p:cNvSpPr/>
            <p:nvPr/>
          </p:nvSpPr>
          <p:spPr>
            <a:xfrm>
              <a:off x="0" y="0"/>
              <a:ext cx="6720332" cy="11623421"/>
            </a:xfrm>
            <a:custGeom>
              <a:avLst/>
              <a:gdLst/>
              <a:ahLst/>
              <a:cxnLst/>
              <a:rect l="l" t="t" r="r" b="b"/>
              <a:pathLst>
                <a:path w="6720332" h="11623421">
                  <a:moveTo>
                    <a:pt x="0" y="0"/>
                  </a:moveTo>
                  <a:lnTo>
                    <a:pt x="6720332" y="0"/>
                  </a:lnTo>
                  <a:lnTo>
                    <a:pt x="6720332" y="11623421"/>
                  </a:lnTo>
                  <a:lnTo>
                    <a:pt x="0" y="11623421"/>
                  </a:lnTo>
                  <a:lnTo>
                    <a:pt x="0" y="0"/>
                  </a:lnTo>
                  <a:close/>
                </a:path>
              </a:pathLst>
            </a:custGeom>
            <a:blipFill>
              <a:blip r:embed="rId2"/>
              <a:stretch>
                <a:fillRect l="-42347" t="-17265" r="-31365" b="-16649"/>
              </a:stretch>
            </a:blipFill>
          </p:spPr>
          <p:txBody>
            <a:bodyPr/>
            <a:lstStyle/>
            <a:p>
              <a:endParaRPr lang="en-GB"/>
            </a:p>
          </p:txBody>
        </p:sp>
      </p:grpSp>
      <p:grpSp>
        <p:nvGrpSpPr>
          <p:cNvPr id="4" name="Group 4"/>
          <p:cNvGrpSpPr>
            <a:grpSpLocks noChangeAspect="1"/>
          </p:cNvGrpSpPr>
          <p:nvPr/>
        </p:nvGrpSpPr>
        <p:grpSpPr>
          <a:xfrm>
            <a:off x="9435686" y="5591632"/>
            <a:ext cx="8717568" cy="4389406"/>
            <a:chOff x="777827" y="800709"/>
            <a:chExt cx="11623424" cy="5852541"/>
          </a:xfrm>
        </p:grpSpPr>
        <p:sp>
          <p:nvSpPr>
            <p:cNvPr id="5" name="Freeform 5"/>
            <p:cNvSpPr/>
            <p:nvPr/>
          </p:nvSpPr>
          <p:spPr>
            <a:xfrm>
              <a:off x="777827" y="800709"/>
              <a:ext cx="11623424" cy="5852541"/>
            </a:xfrm>
            <a:custGeom>
              <a:avLst/>
              <a:gdLst/>
              <a:ahLst/>
              <a:cxnLst/>
              <a:rect l="l" t="t" r="r" b="b"/>
              <a:pathLst>
                <a:path w="13522706" h="6665341">
                  <a:moveTo>
                    <a:pt x="0" y="0"/>
                  </a:moveTo>
                  <a:lnTo>
                    <a:pt x="13522706" y="0"/>
                  </a:lnTo>
                  <a:lnTo>
                    <a:pt x="13522706" y="6665341"/>
                  </a:lnTo>
                  <a:lnTo>
                    <a:pt x="0" y="6665341"/>
                  </a:lnTo>
                  <a:lnTo>
                    <a:pt x="0" y="0"/>
                  </a:lnTo>
                  <a:close/>
                </a:path>
              </a:pathLst>
            </a:custGeom>
            <a:blipFill>
              <a:blip r:embed="rId3"/>
              <a:stretch>
                <a:fillRect l="-77118" t="-74792" r="-77852" b="-116182"/>
              </a:stretch>
            </a:blipFill>
          </p:spPr>
          <p:txBody>
            <a:bodyPr/>
            <a:lstStyle/>
            <a:p>
              <a:endParaRPr lang="en-GB">
                <a:highlight>
                  <a:srgbClr val="FFFF00"/>
                </a:highlight>
              </a:endParaRPr>
            </a:p>
          </p:txBody>
        </p:sp>
      </p:gr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4"/>
            <a:stretch>
              <a:fillRect/>
            </a:stretch>
          </a:blipFill>
        </p:spPr>
        <p:txBody>
          <a:bodyPr/>
          <a:lstStyle/>
          <a:p>
            <a:endParaRPr lang="en-GB"/>
          </a:p>
        </p:txBody>
      </p:sp>
      <p:sp>
        <p:nvSpPr>
          <p:cNvPr id="8" name="TextBox 4">
            <a:extLst>
              <a:ext uri="{FF2B5EF4-FFF2-40B4-BE49-F238E27FC236}">
                <a16:creationId xmlns:a16="http://schemas.microsoft.com/office/drawing/2014/main" id="{A83A3D7D-3B15-55E9-A3A1-3B1EBAD6E912}"/>
              </a:ext>
            </a:extLst>
          </p:cNvPr>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B668959-2C9E-3A09-FDF3-DB7FE269B000}"/>
                  </a:ext>
                </a:extLst>
              </p14:cNvPr>
              <p14:cNvContentPartPr/>
              <p14:nvPr/>
            </p14:nvContentPartPr>
            <p14:xfrm>
              <a:off x="1942560" y="2833560"/>
              <a:ext cx="272160" cy="136080"/>
            </p14:xfrm>
          </p:contentPart>
        </mc:Choice>
        <mc:Fallback xmlns="">
          <p:pic>
            <p:nvPicPr>
              <p:cNvPr id="9" name="Ink 8">
                <a:extLst>
                  <a:ext uri="{FF2B5EF4-FFF2-40B4-BE49-F238E27FC236}">
                    <a16:creationId xmlns:a16="http://schemas.microsoft.com/office/drawing/2014/main" id="{6B668959-2C9E-3A09-FDF3-DB7FE269B000}"/>
                  </a:ext>
                </a:extLst>
              </p:cNvPr>
              <p:cNvPicPr/>
              <p:nvPr/>
            </p:nvPicPr>
            <p:blipFill>
              <a:blip r:embed="rId6"/>
              <a:stretch>
                <a:fillRect/>
              </a:stretch>
            </p:blipFill>
            <p:spPr>
              <a:xfrm>
                <a:off x="1888560" y="2725560"/>
                <a:ext cx="379800" cy="351720"/>
              </a:xfrm>
              <a:prstGeom prst="rect">
                <a:avLst/>
              </a:prstGeom>
            </p:spPr>
          </p:pic>
        </mc:Fallback>
      </mc:AlternateContent>
      <p:sp>
        <p:nvSpPr>
          <p:cNvPr id="6" name="TextBox 5">
            <a:extLst>
              <a:ext uri="{FF2B5EF4-FFF2-40B4-BE49-F238E27FC236}">
                <a16:creationId xmlns:a16="http://schemas.microsoft.com/office/drawing/2014/main" id="{63A4DFDC-7D2D-8F6D-8012-A88DD9197E68}"/>
              </a:ext>
            </a:extLst>
          </p:cNvPr>
          <p:cNvSpPr txBox="1"/>
          <p:nvPr/>
        </p:nvSpPr>
        <p:spPr>
          <a:xfrm>
            <a:off x="9296400" y="1621755"/>
            <a:ext cx="6629400" cy="2677656"/>
          </a:xfrm>
          <a:prstGeom prst="rect">
            <a:avLst/>
          </a:prstGeom>
          <a:noFill/>
        </p:spPr>
        <p:txBody>
          <a:bodyPr wrap="square" rtlCol="0">
            <a:spAutoFit/>
          </a:bodyPr>
          <a:lstStyle/>
          <a:p>
            <a:r>
              <a:rPr lang="en-GB" sz="2800"/>
              <a:t>The only questions in the arithmetic paper which are worth 2marks, are the long multiplication and long division questions.</a:t>
            </a:r>
          </a:p>
          <a:p>
            <a:endParaRPr lang="en-GB" sz="2800"/>
          </a:p>
          <a:p>
            <a:r>
              <a:rPr lang="en-GB" sz="2800"/>
              <a:t>There is one small calculation error within this calculation, so this would score 1 mark.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518502" y="-264331"/>
            <a:ext cx="4284770" cy="8966226"/>
            <a:chOff x="0" y="0"/>
            <a:chExt cx="5713026" cy="11954968"/>
          </a:xfrm>
        </p:grpSpPr>
        <p:sp>
          <p:nvSpPr>
            <p:cNvPr id="3" name="Freeform 3" descr="D:\SATS 6.jpg"/>
            <p:cNvSpPr/>
            <p:nvPr/>
          </p:nvSpPr>
          <p:spPr>
            <a:xfrm>
              <a:off x="0" y="0"/>
              <a:ext cx="5712968" cy="11955018"/>
            </a:xfrm>
            <a:custGeom>
              <a:avLst/>
              <a:gdLst/>
              <a:ahLst/>
              <a:cxnLst/>
              <a:rect l="l" t="t" r="r" b="b"/>
              <a:pathLst>
                <a:path w="5712968" h="11955018">
                  <a:moveTo>
                    <a:pt x="0" y="0"/>
                  </a:moveTo>
                  <a:lnTo>
                    <a:pt x="5712968" y="0"/>
                  </a:lnTo>
                  <a:lnTo>
                    <a:pt x="5712968" y="11955018"/>
                  </a:lnTo>
                  <a:lnTo>
                    <a:pt x="0" y="11955018"/>
                  </a:lnTo>
                  <a:lnTo>
                    <a:pt x="0" y="0"/>
                  </a:lnTo>
                  <a:close/>
                </a:path>
              </a:pathLst>
            </a:custGeom>
            <a:blipFill>
              <a:blip r:embed="rId2"/>
              <a:stretch>
                <a:fillRect l="-40842" t="-11087" r="-38986" b="-3492"/>
              </a:stretch>
            </a:blipFill>
          </p:spPr>
          <p:txBody>
            <a:bodyPr/>
            <a:lstStyle/>
            <a:p>
              <a:endParaRPr lang="en-GB"/>
            </a:p>
          </p:txBody>
        </p:sp>
      </p:grpSp>
      <p:grpSp>
        <p:nvGrpSpPr>
          <p:cNvPr id="4" name="Group 4"/>
          <p:cNvGrpSpPr>
            <a:grpSpLocks noChangeAspect="1"/>
          </p:cNvGrpSpPr>
          <p:nvPr/>
        </p:nvGrpSpPr>
        <p:grpSpPr>
          <a:xfrm rot="-5400000">
            <a:off x="11230389" y="2812854"/>
            <a:ext cx="4801689" cy="8669666"/>
            <a:chOff x="0" y="0"/>
            <a:chExt cx="6402252" cy="11559554"/>
          </a:xfrm>
        </p:grpSpPr>
        <p:sp>
          <p:nvSpPr>
            <p:cNvPr id="5" name="Freeform 5" descr="D:\SATS 8.jpg"/>
            <p:cNvSpPr/>
            <p:nvPr/>
          </p:nvSpPr>
          <p:spPr>
            <a:xfrm>
              <a:off x="0" y="0"/>
              <a:ext cx="6402197" cy="11559540"/>
            </a:xfrm>
            <a:custGeom>
              <a:avLst/>
              <a:gdLst/>
              <a:ahLst/>
              <a:cxnLst/>
              <a:rect l="l" t="t" r="r" b="b"/>
              <a:pathLst>
                <a:path w="6402197" h="11559540">
                  <a:moveTo>
                    <a:pt x="0" y="0"/>
                  </a:moveTo>
                  <a:lnTo>
                    <a:pt x="6402197" y="0"/>
                  </a:lnTo>
                  <a:lnTo>
                    <a:pt x="6402197" y="11559540"/>
                  </a:lnTo>
                  <a:lnTo>
                    <a:pt x="0" y="11559540"/>
                  </a:lnTo>
                  <a:lnTo>
                    <a:pt x="0" y="0"/>
                  </a:lnTo>
                  <a:close/>
                </a:path>
              </a:pathLst>
            </a:custGeom>
            <a:blipFill>
              <a:blip r:embed="rId3"/>
              <a:stretch>
                <a:fillRect l="-24107" t="-14756" r="-36467" b="-3820"/>
              </a:stretch>
            </a:blipFill>
          </p:spPr>
          <p:txBody>
            <a:bodyPr/>
            <a:lstStyle/>
            <a:p>
              <a:endParaRPr lang="en-GB"/>
            </a:p>
          </p:txBody>
        </p:sp>
      </p:gr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4"/>
            <a:stretch>
              <a:fillRect/>
            </a:stretch>
          </a:blipFill>
        </p:spPr>
        <p:txBody>
          <a:bodyPr/>
          <a:lstStyle/>
          <a:p>
            <a:endParaRPr lang="en-GB"/>
          </a:p>
        </p:txBody>
      </p:sp>
      <p:sp>
        <p:nvSpPr>
          <p:cNvPr id="8" name="TextBox 4">
            <a:extLst>
              <a:ext uri="{FF2B5EF4-FFF2-40B4-BE49-F238E27FC236}">
                <a16:creationId xmlns:a16="http://schemas.microsoft.com/office/drawing/2014/main" id="{343EAAA5-5B86-3A4A-7343-0D4AC848BA93}"/>
              </a:ext>
            </a:extLst>
          </p:cNvPr>
          <p:cNvSpPr txBox="1"/>
          <p:nvPr/>
        </p:nvSpPr>
        <p:spPr>
          <a:xfrm>
            <a:off x="381000" y="275482"/>
            <a:ext cx="144246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(Arithmetic)</a:t>
            </a:r>
          </a:p>
        </p:txBody>
      </p:sp>
      <p:sp>
        <p:nvSpPr>
          <p:cNvPr id="6" name="TextBox 5">
            <a:extLst>
              <a:ext uri="{FF2B5EF4-FFF2-40B4-BE49-F238E27FC236}">
                <a16:creationId xmlns:a16="http://schemas.microsoft.com/office/drawing/2014/main" id="{82C36556-1064-526B-88C9-7FA2AA450C6D}"/>
              </a:ext>
            </a:extLst>
          </p:cNvPr>
          <p:cNvSpPr txBox="1"/>
          <p:nvPr/>
        </p:nvSpPr>
        <p:spPr>
          <a:xfrm>
            <a:off x="9296400" y="1638300"/>
            <a:ext cx="7239000" cy="3108543"/>
          </a:xfrm>
          <a:prstGeom prst="rect">
            <a:avLst/>
          </a:prstGeom>
          <a:noFill/>
        </p:spPr>
        <p:txBody>
          <a:bodyPr wrap="square" rtlCol="0">
            <a:spAutoFit/>
          </a:bodyPr>
          <a:lstStyle/>
          <a:p>
            <a:r>
              <a:rPr lang="en-GB" sz="2800"/>
              <a:t>This long division question is worth 2 marks.  </a:t>
            </a:r>
          </a:p>
          <a:p>
            <a:r>
              <a:rPr lang="en-GB" sz="2800"/>
              <a:t>Pupils will be awarded both marks for the correct answer using any chosen method.</a:t>
            </a:r>
          </a:p>
          <a:p>
            <a:endParaRPr lang="en-GB" sz="2800"/>
          </a:p>
          <a:p>
            <a:r>
              <a:rPr lang="en-GB" sz="2800"/>
              <a:t>However, only the first traditional method could gain 1 mark if there is a working out error within the calculation.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02306" y="1485900"/>
            <a:ext cx="8383228" cy="5382756"/>
            <a:chOff x="0" y="0"/>
            <a:chExt cx="11177638" cy="7177008"/>
          </a:xfrm>
        </p:grpSpPr>
        <p:sp>
          <p:nvSpPr>
            <p:cNvPr id="3" name="Freeform 3" descr="D:\SATS 1.jpg"/>
            <p:cNvSpPr/>
            <p:nvPr/>
          </p:nvSpPr>
          <p:spPr>
            <a:xfrm>
              <a:off x="0" y="0"/>
              <a:ext cx="11177651" cy="7177024"/>
            </a:xfrm>
            <a:custGeom>
              <a:avLst/>
              <a:gdLst/>
              <a:ahLst/>
              <a:cxnLst/>
              <a:rect l="l" t="t" r="r" b="b"/>
              <a:pathLst>
                <a:path w="11177651" h="7177024">
                  <a:moveTo>
                    <a:pt x="0" y="0"/>
                  </a:moveTo>
                  <a:lnTo>
                    <a:pt x="11177651" y="0"/>
                  </a:lnTo>
                  <a:lnTo>
                    <a:pt x="11177651" y="7177024"/>
                  </a:lnTo>
                  <a:lnTo>
                    <a:pt x="0" y="7177024"/>
                  </a:lnTo>
                  <a:lnTo>
                    <a:pt x="0" y="0"/>
                  </a:lnTo>
                  <a:close/>
                </a:path>
              </a:pathLst>
            </a:custGeom>
            <a:blipFill>
              <a:blip r:embed="rId2"/>
              <a:stretch>
                <a:fillRect l="-17122" t="-35334" r="-11626" b="-15088"/>
              </a:stretch>
            </a:blipFill>
          </p:spPr>
          <p:txBody>
            <a:bodyPr/>
            <a:lstStyle/>
            <a:p>
              <a:endParaRPr lang="en-GB"/>
            </a:p>
          </p:txBody>
        </p:sp>
      </p:grpSp>
      <p:sp>
        <p:nvSpPr>
          <p:cNvPr id="6" name="TextBox 6"/>
          <p:cNvSpPr txBox="1"/>
          <p:nvPr/>
        </p:nvSpPr>
        <p:spPr>
          <a:xfrm>
            <a:off x="243840" y="64438"/>
            <a:ext cx="130911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Common errors (Arithmetic)</a:t>
            </a:r>
          </a:p>
        </p:txBody>
      </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4" name="Arrow: Right 3">
            <a:extLst>
              <a:ext uri="{FF2B5EF4-FFF2-40B4-BE49-F238E27FC236}">
                <a16:creationId xmlns:a16="http://schemas.microsoft.com/office/drawing/2014/main" id="{33733E79-C6CD-5324-B729-DA93C394185B}"/>
              </a:ext>
            </a:extLst>
          </p:cNvPr>
          <p:cNvSpPr/>
          <p:nvPr/>
        </p:nvSpPr>
        <p:spPr>
          <a:xfrm rot="13216605">
            <a:off x="1875348" y="5500938"/>
            <a:ext cx="3945152" cy="47269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14DA4283-8D9A-C9E9-8566-3E4FDF4B57CC}"/>
              </a:ext>
            </a:extLst>
          </p:cNvPr>
          <p:cNvSpPr/>
          <p:nvPr/>
        </p:nvSpPr>
        <p:spPr>
          <a:xfrm rot="19513520">
            <a:off x="5141017" y="6206468"/>
            <a:ext cx="2383281" cy="336786"/>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F6A76E5-5EE8-587E-89F3-F9DBCEA883B6}"/>
              </a:ext>
            </a:extLst>
          </p:cNvPr>
          <p:cNvSpPr txBox="1"/>
          <p:nvPr/>
        </p:nvSpPr>
        <p:spPr>
          <a:xfrm>
            <a:off x="9372600" y="1943100"/>
            <a:ext cx="6019800" cy="2554545"/>
          </a:xfrm>
          <a:prstGeom prst="rect">
            <a:avLst/>
          </a:prstGeom>
          <a:noFill/>
        </p:spPr>
        <p:txBody>
          <a:bodyPr wrap="square" rtlCol="0">
            <a:spAutoFit/>
          </a:bodyPr>
          <a:lstStyle/>
          <a:p>
            <a:r>
              <a:rPr lang="en-GB" sz="4000"/>
              <a:t>Often pupils lose marks for an error when transposing </a:t>
            </a:r>
          </a:p>
          <a:p>
            <a:r>
              <a:rPr lang="en-GB" sz="4000"/>
              <a:t>the answer to the answer box.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pic>
        <p:nvPicPr>
          <p:cNvPr id="8" name="Picture 7" descr="D:\SATS 10.jpg">
            <a:extLst>
              <a:ext uri="{FF2B5EF4-FFF2-40B4-BE49-F238E27FC236}">
                <a16:creationId xmlns:a16="http://schemas.microsoft.com/office/drawing/2014/main" id="{A29BE935-620C-8438-06D8-8B37B4B0D13C}"/>
              </a:ext>
            </a:extLst>
          </p:cNvPr>
          <p:cNvPicPr/>
          <p:nvPr/>
        </p:nvPicPr>
        <p:blipFill rotWithShape="1">
          <a:blip r:embed="rId3">
            <a:extLst>
              <a:ext uri="{28A0092B-C50C-407E-A947-70E740481C1C}">
                <a14:useLocalDpi xmlns:a14="http://schemas.microsoft.com/office/drawing/2010/main" val="0"/>
              </a:ext>
            </a:extLst>
          </a:blip>
          <a:srcRect l="35330" t="20017" r="16748" b="3746"/>
          <a:stretch/>
        </p:blipFill>
        <p:spPr bwMode="auto">
          <a:xfrm rot="16200000">
            <a:off x="2224895" y="-861206"/>
            <a:ext cx="4770412" cy="8458199"/>
          </a:xfrm>
          <a:prstGeom prst="rect">
            <a:avLst/>
          </a:prstGeom>
          <a:noFill/>
          <a:ln>
            <a:solidFill>
              <a:schemeClr val="tx1"/>
            </a:solidFill>
          </a:ln>
          <a:extLst>
            <a:ext uri="{53640926-AAD7-44D8-BBD7-CCE9431645EC}">
              <a14:shadowObscured xmlns:a14="http://schemas.microsoft.com/office/drawing/2010/main"/>
            </a:ext>
          </a:extLst>
        </p:spPr>
      </p:pic>
      <p:pic>
        <p:nvPicPr>
          <p:cNvPr id="9" name="Picture 8" descr="D:\SATS 3.jpg">
            <a:extLst>
              <a:ext uri="{FF2B5EF4-FFF2-40B4-BE49-F238E27FC236}">
                <a16:creationId xmlns:a16="http://schemas.microsoft.com/office/drawing/2014/main" id="{AB896759-B22B-7A5D-75C8-D33DF610088F}"/>
              </a:ext>
            </a:extLst>
          </p:cNvPr>
          <p:cNvPicPr/>
          <p:nvPr/>
        </p:nvPicPr>
        <p:blipFill rotWithShape="1">
          <a:blip r:embed="rId4">
            <a:extLst>
              <a:ext uri="{28A0092B-C50C-407E-A947-70E740481C1C}">
                <a14:useLocalDpi xmlns:a14="http://schemas.microsoft.com/office/drawing/2010/main" val="0"/>
              </a:ext>
            </a:extLst>
          </a:blip>
          <a:srcRect l="22246" t="8944" r="18214" b="321"/>
          <a:stretch/>
        </p:blipFill>
        <p:spPr bwMode="auto">
          <a:xfrm rot="16200000">
            <a:off x="11064168" y="3062129"/>
            <a:ext cx="4882754" cy="8802916"/>
          </a:xfrm>
          <a:prstGeom prst="rect">
            <a:avLst/>
          </a:prstGeom>
          <a:noFill/>
          <a:ln>
            <a:solidFill>
              <a:schemeClr val="tx1"/>
            </a:solidFill>
          </a:ln>
          <a:extLst>
            <a:ext uri="{53640926-AAD7-44D8-BBD7-CCE9431645EC}">
              <a14:shadowObscured xmlns:a14="http://schemas.microsoft.com/office/drawing/2010/main"/>
            </a:ext>
          </a:extLst>
        </p:spPr>
      </p:pic>
      <p:sp>
        <p:nvSpPr>
          <p:cNvPr id="2" name="TextBox 6">
            <a:extLst>
              <a:ext uri="{FF2B5EF4-FFF2-40B4-BE49-F238E27FC236}">
                <a16:creationId xmlns:a16="http://schemas.microsoft.com/office/drawing/2014/main" id="{B8C11D17-13C2-C8FE-C4DF-69A5CD9FAB2D}"/>
              </a:ext>
            </a:extLst>
          </p:cNvPr>
          <p:cNvSpPr txBox="1"/>
          <p:nvPr/>
        </p:nvSpPr>
        <p:spPr>
          <a:xfrm>
            <a:off x="243840" y="64438"/>
            <a:ext cx="130911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Common errors (Arithmetic)</a:t>
            </a:r>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B10D022-CD0B-C8F8-E3E3-7B419920B4B2}"/>
                  </a:ext>
                </a:extLst>
              </p14:cNvPr>
              <p14:cNvContentPartPr/>
              <p14:nvPr/>
            </p14:nvContentPartPr>
            <p14:xfrm>
              <a:off x="10378260" y="5577660"/>
              <a:ext cx="249120" cy="360"/>
            </p14:xfrm>
          </p:contentPart>
        </mc:Choice>
        <mc:Fallback xmlns="">
          <p:pic>
            <p:nvPicPr>
              <p:cNvPr id="5" name="Ink 4">
                <a:extLst>
                  <a:ext uri="{FF2B5EF4-FFF2-40B4-BE49-F238E27FC236}">
                    <a16:creationId xmlns:a16="http://schemas.microsoft.com/office/drawing/2014/main" id="{DB10D022-CD0B-C8F8-E3E3-7B419920B4B2}"/>
                  </a:ext>
                </a:extLst>
              </p:cNvPr>
              <p:cNvPicPr/>
              <p:nvPr/>
            </p:nvPicPr>
            <p:blipFill>
              <a:blip r:embed="rId6"/>
              <a:stretch>
                <a:fillRect/>
              </a:stretch>
            </p:blipFill>
            <p:spPr>
              <a:xfrm>
                <a:off x="10324260" y="5469660"/>
                <a:ext cx="356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A526C19-FDBD-1631-4D42-921D38BDE3B0}"/>
                  </a:ext>
                </a:extLst>
              </p14:cNvPr>
              <p14:cNvContentPartPr/>
              <p14:nvPr/>
            </p14:nvContentPartPr>
            <p14:xfrm>
              <a:off x="12915900" y="6856020"/>
              <a:ext cx="227160" cy="93600"/>
            </p14:xfrm>
          </p:contentPart>
        </mc:Choice>
        <mc:Fallback xmlns="">
          <p:pic>
            <p:nvPicPr>
              <p:cNvPr id="10" name="Ink 9">
                <a:extLst>
                  <a:ext uri="{FF2B5EF4-FFF2-40B4-BE49-F238E27FC236}">
                    <a16:creationId xmlns:a16="http://schemas.microsoft.com/office/drawing/2014/main" id="{4A526C19-FDBD-1631-4D42-921D38BDE3B0}"/>
                  </a:ext>
                </a:extLst>
              </p:cNvPr>
              <p:cNvPicPr/>
              <p:nvPr/>
            </p:nvPicPr>
            <p:blipFill>
              <a:blip r:embed="rId8"/>
              <a:stretch>
                <a:fillRect/>
              </a:stretch>
            </p:blipFill>
            <p:spPr>
              <a:xfrm>
                <a:off x="12861900" y="6748020"/>
                <a:ext cx="33480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757E3AD0-CB15-A7B4-3BFD-29171CCDA331}"/>
                  </a:ext>
                </a:extLst>
              </p14:cNvPr>
              <p14:cNvContentPartPr/>
              <p14:nvPr/>
            </p14:nvContentPartPr>
            <p14:xfrm>
              <a:off x="1581474" y="1072789"/>
              <a:ext cx="262440" cy="424800"/>
            </p14:xfrm>
          </p:contentPart>
        </mc:Choice>
        <mc:Fallback xmlns="">
          <p:pic>
            <p:nvPicPr>
              <p:cNvPr id="6" name="Ink 5">
                <a:extLst>
                  <a:ext uri="{FF2B5EF4-FFF2-40B4-BE49-F238E27FC236}">
                    <a16:creationId xmlns:a16="http://schemas.microsoft.com/office/drawing/2014/main" id="{757E3AD0-CB15-A7B4-3BFD-29171CCDA331}"/>
                  </a:ext>
                </a:extLst>
              </p:cNvPr>
              <p:cNvPicPr/>
              <p:nvPr/>
            </p:nvPicPr>
            <p:blipFill>
              <a:blip r:embed="rId10"/>
              <a:stretch>
                <a:fillRect/>
              </a:stretch>
            </p:blipFill>
            <p:spPr>
              <a:xfrm>
                <a:off x="1527474" y="964697"/>
                <a:ext cx="370080" cy="640623"/>
              </a:xfrm>
              <a:prstGeom prst="rect">
                <a:avLst/>
              </a:prstGeom>
            </p:spPr>
          </p:pic>
        </mc:Fallback>
      </mc:AlternateContent>
      <p:sp>
        <p:nvSpPr>
          <p:cNvPr id="11" name="TextBox 10">
            <a:extLst>
              <a:ext uri="{FF2B5EF4-FFF2-40B4-BE49-F238E27FC236}">
                <a16:creationId xmlns:a16="http://schemas.microsoft.com/office/drawing/2014/main" id="{5FC857AC-3745-68A8-8BA6-80E64BAFDF04}"/>
              </a:ext>
            </a:extLst>
          </p:cNvPr>
          <p:cNvSpPr txBox="1"/>
          <p:nvPr/>
        </p:nvSpPr>
        <p:spPr>
          <a:xfrm>
            <a:off x="9174544" y="1454281"/>
            <a:ext cx="6324600" cy="2862322"/>
          </a:xfrm>
          <a:prstGeom prst="rect">
            <a:avLst/>
          </a:prstGeom>
          <a:noFill/>
        </p:spPr>
        <p:txBody>
          <a:bodyPr wrap="square" rtlCol="0">
            <a:spAutoFit/>
          </a:bodyPr>
          <a:lstStyle/>
          <a:p>
            <a:r>
              <a:rPr lang="en-GB" sz="3600"/>
              <a:t>Both of these errors have occurred due to pupils reading the question incorrectly and therefore completing the wrong calculation.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pic>
        <p:nvPicPr>
          <p:cNvPr id="8" name="Picture 7" descr="D:\SATS 5.jpg">
            <a:extLst>
              <a:ext uri="{FF2B5EF4-FFF2-40B4-BE49-F238E27FC236}">
                <a16:creationId xmlns:a16="http://schemas.microsoft.com/office/drawing/2014/main" id="{58D77391-CFE8-D39F-2BC7-D0484C87B966}"/>
              </a:ext>
            </a:extLst>
          </p:cNvPr>
          <p:cNvPicPr/>
          <p:nvPr/>
        </p:nvPicPr>
        <p:blipFill rotWithShape="1">
          <a:blip r:embed="rId3">
            <a:extLst>
              <a:ext uri="{28A0092B-C50C-407E-A947-70E740481C1C}">
                <a14:useLocalDpi xmlns:a14="http://schemas.microsoft.com/office/drawing/2010/main" val="0"/>
              </a:ext>
            </a:extLst>
          </a:blip>
          <a:srcRect l="20144" t="14183" r="21750" b="3664"/>
          <a:stretch/>
        </p:blipFill>
        <p:spPr bwMode="auto">
          <a:xfrm rot="16200000">
            <a:off x="1876825" y="-419800"/>
            <a:ext cx="4029375" cy="7173424"/>
          </a:xfrm>
          <a:prstGeom prst="rect">
            <a:avLst/>
          </a:prstGeom>
          <a:noFill/>
          <a:ln>
            <a:solidFill>
              <a:schemeClr val="tx1"/>
            </a:solidFill>
          </a:ln>
          <a:extLst>
            <a:ext uri="{53640926-AAD7-44D8-BBD7-CCE9431645EC}">
              <a14:shadowObscured xmlns:a14="http://schemas.microsoft.com/office/drawing/2010/main"/>
            </a:ext>
          </a:extLst>
        </p:spPr>
      </p:pic>
      <p:pic>
        <p:nvPicPr>
          <p:cNvPr id="9" name="Picture 8" descr="D:\SATS 16.jpg">
            <a:extLst>
              <a:ext uri="{FF2B5EF4-FFF2-40B4-BE49-F238E27FC236}">
                <a16:creationId xmlns:a16="http://schemas.microsoft.com/office/drawing/2014/main" id="{5D8BC91A-9591-B942-C735-A73FEBD66A4A}"/>
              </a:ext>
            </a:extLst>
          </p:cNvPr>
          <p:cNvPicPr/>
          <p:nvPr/>
        </p:nvPicPr>
        <p:blipFill rotWithShape="1">
          <a:blip r:embed="rId4">
            <a:extLst>
              <a:ext uri="{28A0092B-C50C-407E-A947-70E740481C1C}">
                <a14:useLocalDpi xmlns:a14="http://schemas.microsoft.com/office/drawing/2010/main" val="0"/>
              </a:ext>
            </a:extLst>
          </a:blip>
          <a:srcRect l="16159" t="13325" r="33472" b="10599"/>
          <a:stretch/>
        </p:blipFill>
        <p:spPr bwMode="auto">
          <a:xfrm rot="16200000">
            <a:off x="10041781" y="2721719"/>
            <a:ext cx="5051550" cy="8523512"/>
          </a:xfrm>
          <a:prstGeom prst="rect">
            <a:avLst/>
          </a:prstGeom>
          <a:noFill/>
          <a:ln>
            <a:solidFill>
              <a:schemeClr val="tx1"/>
            </a:solidFill>
          </a:ln>
          <a:extLst>
            <a:ext uri="{53640926-AAD7-44D8-BBD7-CCE9431645EC}">
              <a14:shadowObscured xmlns:a14="http://schemas.microsoft.com/office/drawing/2010/main"/>
            </a:ext>
          </a:extLst>
        </p:spPr>
      </p:pic>
      <p:sp>
        <p:nvSpPr>
          <p:cNvPr id="2" name="TextBox 6">
            <a:extLst>
              <a:ext uri="{FF2B5EF4-FFF2-40B4-BE49-F238E27FC236}">
                <a16:creationId xmlns:a16="http://schemas.microsoft.com/office/drawing/2014/main" id="{723C57D0-A5B2-C63D-DDB0-8C04A5E5399C}"/>
              </a:ext>
            </a:extLst>
          </p:cNvPr>
          <p:cNvSpPr txBox="1"/>
          <p:nvPr/>
        </p:nvSpPr>
        <p:spPr>
          <a:xfrm>
            <a:off x="243840" y="64438"/>
            <a:ext cx="13091160"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Common errors (Arithmetic)</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1F3F82E-58C7-30E2-365B-7B1C2DA72C7B}"/>
                  </a:ext>
                </a:extLst>
              </p14:cNvPr>
              <p14:cNvContentPartPr/>
              <p14:nvPr/>
            </p14:nvContentPartPr>
            <p14:xfrm>
              <a:off x="4937580" y="2788380"/>
              <a:ext cx="249120" cy="360"/>
            </p14:xfrm>
          </p:contentPart>
        </mc:Choice>
        <mc:Fallback xmlns="">
          <p:pic>
            <p:nvPicPr>
              <p:cNvPr id="3" name="Ink 2">
                <a:extLst>
                  <a:ext uri="{FF2B5EF4-FFF2-40B4-BE49-F238E27FC236}">
                    <a16:creationId xmlns:a16="http://schemas.microsoft.com/office/drawing/2014/main" id="{81F3F82E-58C7-30E2-365B-7B1C2DA72C7B}"/>
                  </a:ext>
                </a:extLst>
              </p:cNvPr>
              <p:cNvPicPr/>
              <p:nvPr/>
            </p:nvPicPr>
            <p:blipFill>
              <a:blip r:embed="rId6"/>
              <a:stretch>
                <a:fillRect/>
              </a:stretch>
            </p:blipFill>
            <p:spPr>
              <a:xfrm>
                <a:off x="4883580" y="2680380"/>
                <a:ext cx="356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6018BE2-48B2-093B-C544-1FD2478D4FF2}"/>
                  </a:ext>
                </a:extLst>
              </p14:cNvPr>
              <p14:cNvContentPartPr/>
              <p14:nvPr/>
            </p14:nvContentPartPr>
            <p14:xfrm>
              <a:off x="6880500" y="4411260"/>
              <a:ext cx="271440" cy="46800"/>
            </p14:xfrm>
          </p:contentPart>
        </mc:Choice>
        <mc:Fallback xmlns="">
          <p:pic>
            <p:nvPicPr>
              <p:cNvPr id="4" name="Ink 3">
                <a:extLst>
                  <a:ext uri="{FF2B5EF4-FFF2-40B4-BE49-F238E27FC236}">
                    <a16:creationId xmlns:a16="http://schemas.microsoft.com/office/drawing/2014/main" id="{16018BE2-48B2-093B-C544-1FD2478D4FF2}"/>
                  </a:ext>
                </a:extLst>
              </p:cNvPr>
              <p:cNvPicPr/>
              <p:nvPr/>
            </p:nvPicPr>
            <p:blipFill>
              <a:blip r:embed="rId8"/>
              <a:stretch>
                <a:fillRect/>
              </a:stretch>
            </p:blipFill>
            <p:spPr>
              <a:xfrm>
                <a:off x="6826500" y="4303260"/>
                <a:ext cx="37908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2F6B8E7A-EF03-A45D-A5FC-CD9D9770735E}"/>
                  </a:ext>
                </a:extLst>
              </p14:cNvPr>
              <p14:cNvContentPartPr/>
              <p14:nvPr/>
            </p14:nvContentPartPr>
            <p14:xfrm>
              <a:off x="10261980" y="7445700"/>
              <a:ext cx="189360" cy="171360"/>
            </p14:xfrm>
          </p:contentPart>
        </mc:Choice>
        <mc:Fallback xmlns="">
          <p:pic>
            <p:nvPicPr>
              <p:cNvPr id="5" name="Ink 4">
                <a:extLst>
                  <a:ext uri="{FF2B5EF4-FFF2-40B4-BE49-F238E27FC236}">
                    <a16:creationId xmlns:a16="http://schemas.microsoft.com/office/drawing/2014/main" id="{2F6B8E7A-EF03-A45D-A5FC-CD9D9770735E}"/>
                  </a:ext>
                </a:extLst>
              </p:cNvPr>
              <p:cNvPicPr/>
              <p:nvPr/>
            </p:nvPicPr>
            <p:blipFill>
              <a:blip r:embed="rId10"/>
              <a:stretch>
                <a:fillRect/>
              </a:stretch>
            </p:blipFill>
            <p:spPr>
              <a:xfrm>
                <a:off x="10207980" y="7337700"/>
                <a:ext cx="29700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ECF0733A-D2EC-3140-5BB6-0103A7648FC8}"/>
                  </a:ext>
                </a:extLst>
              </p14:cNvPr>
              <p14:cNvContentPartPr/>
              <p14:nvPr/>
            </p14:nvContentPartPr>
            <p14:xfrm>
              <a:off x="10378260" y="6926220"/>
              <a:ext cx="360" cy="360"/>
            </p14:xfrm>
          </p:contentPart>
        </mc:Choice>
        <mc:Fallback xmlns="">
          <p:pic>
            <p:nvPicPr>
              <p:cNvPr id="10" name="Ink 9">
                <a:extLst>
                  <a:ext uri="{FF2B5EF4-FFF2-40B4-BE49-F238E27FC236}">
                    <a16:creationId xmlns:a16="http://schemas.microsoft.com/office/drawing/2014/main" id="{ECF0733A-D2EC-3140-5BB6-0103A7648FC8}"/>
                  </a:ext>
                </a:extLst>
              </p:cNvPr>
              <p:cNvPicPr/>
              <p:nvPr/>
            </p:nvPicPr>
            <p:blipFill>
              <a:blip r:embed="rId12"/>
              <a:stretch>
                <a:fillRect/>
              </a:stretch>
            </p:blipFill>
            <p:spPr>
              <a:xfrm>
                <a:off x="10324260" y="68182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47AE768-44D9-E9E0-5725-08445378FD41}"/>
                  </a:ext>
                </a:extLst>
              </p14:cNvPr>
              <p14:cNvContentPartPr/>
              <p14:nvPr/>
            </p14:nvContentPartPr>
            <p14:xfrm>
              <a:off x="10423980" y="6559740"/>
              <a:ext cx="360" cy="360"/>
            </p14:xfrm>
          </p:contentPart>
        </mc:Choice>
        <mc:Fallback xmlns="">
          <p:pic>
            <p:nvPicPr>
              <p:cNvPr id="11" name="Ink 10">
                <a:extLst>
                  <a:ext uri="{FF2B5EF4-FFF2-40B4-BE49-F238E27FC236}">
                    <a16:creationId xmlns:a16="http://schemas.microsoft.com/office/drawing/2014/main" id="{E47AE768-44D9-E9E0-5725-08445378FD41}"/>
                  </a:ext>
                </a:extLst>
              </p:cNvPr>
              <p:cNvPicPr/>
              <p:nvPr/>
            </p:nvPicPr>
            <p:blipFill>
              <a:blip r:embed="rId12"/>
              <a:stretch>
                <a:fillRect/>
              </a:stretch>
            </p:blipFill>
            <p:spPr>
              <a:xfrm>
                <a:off x="10369980" y="64517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786106C-F506-7A0A-516F-579497785C41}"/>
                  </a:ext>
                </a:extLst>
              </p14:cNvPr>
              <p14:cNvContentPartPr/>
              <p14:nvPr/>
            </p14:nvContentPartPr>
            <p14:xfrm>
              <a:off x="15681420" y="8869500"/>
              <a:ext cx="360" cy="360"/>
            </p14:xfrm>
          </p:contentPart>
        </mc:Choice>
        <mc:Fallback xmlns="">
          <p:pic>
            <p:nvPicPr>
              <p:cNvPr id="12" name="Ink 11">
                <a:extLst>
                  <a:ext uri="{FF2B5EF4-FFF2-40B4-BE49-F238E27FC236}">
                    <a16:creationId xmlns:a16="http://schemas.microsoft.com/office/drawing/2014/main" id="{D786106C-F506-7A0A-516F-579497785C41}"/>
                  </a:ext>
                </a:extLst>
              </p:cNvPr>
              <p:cNvPicPr/>
              <p:nvPr/>
            </p:nvPicPr>
            <p:blipFill>
              <a:blip r:embed="rId12"/>
              <a:stretch>
                <a:fillRect/>
              </a:stretch>
            </p:blipFill>
            <p:spPr>
              <a:xfrm>
                <a:off x="15627420" y="8761500"/>
                <a:ext cx="108000" cy="216000"/>
              </a:xfrm>
              <a:prstGeom prst="rect">
                <a:avLst/>
              </a:prstGeom>
            </p:spPr>
          </p:pic>
        </mc:Fallback>
      </mc:AlternateContent>
      <p:sp>
        <p:nvSpPr>
          <p:cNvPr id="6" name="TextBox 5">
            <a:extLst>
              <a:ext uri="{FF2B5EF4-FFF2-40B4-BE49-F238E27FC236}">
                <a16:creationId xmlns:a16="http://schemas.microsoft.com/office/drawing/2014/main" id="{F93812F2-D166-7EA4-7408-BE95DA219E6D}"/>
              </a:ext>
            </a:extLst>
          </p:cNvPr>
          <p:cNvSpPr txBox="1"/>
          <p:nvPr/>
        </p:nvSpPr>
        <p:spPr>
          <a:xfrm>
            <a:off x="7924800" y="1257300"/>
            <a:ext cx="7315200" cy="2862322"/>
          </a:xfrm>
          <a:prstGeom prst="rect">
            <a:avLst/>
          </a:prstGeom>
          <a:noFill/>
        </p:spPr>
        <p:txBody>
          <a:bodyPr wrap="square" rtlCol="0">
            <a:spAutoFit/>
          </a:bodyPr>
          <a:lstStyle/>
          <a:p>
            <a:r>
              <a:rPr lang="en-GB" sz="3600"/>
              <a:t>All of the working out for the subtraction question below is correct but the pupil will not receive the mark due to the missing decimal point</a:t>
            </a:r>
          </a:p>
          <a:p>
            <a:r>
              <a:rPr lang="en-GB" sz="3600"/>
              <a:t>within the answer.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86566" y="2540684"/>
            <a:ext cx="8821030" cy="4604220"/>
            <a:chOff x="0" y="0"/>
            <a:chExt cx="11761374" cy="6138960"/>
          </a:xfrm>
        </p:grpSpPr>
        <p:sp>
          <p:nvSpPr>
            <p:cNvPr id="3" name="Freeform 3"/>
            <p:cNvSpPr/>
            <p:nvPr/>
          </p:nvSpPr>
          <p:spPr>
            <a:xfrm>
              <a:off x="0" y="0"/>
              <a:ext cx="11761343" cy="6138926"/>
            </a:xfrm>
            <a:custGeom>
              <a:avLst/>
              <a:gdLst/>
              <a:ahLst/>
              <a:cxnLst/>
              <a:rect l="l" t="t" r="r" b="b"/>
              <a:pathLst>
                <a:path w="11761343" h="6138926">
                  <a:moveTo>
                    <a:pt x="0" y="0"/>
                  </a:moveTo>
                  <a:lnTo>
                    <a:pt x="11761343" y="0"/>
                  </a:lnTo>
                  <a:lnTo>
                    <a:pt x="11761343" y="6138926"/>
                  </a:lnTo>
                  <a:lnTo>
                    <a:pt x="0" y="6138926"/>
                  </a:lnTo>
                  <a:lnTo>
                    <a:pt x="0" y="0"/>
                  </a:lnTo>
                  <a:close/>
                </a:path>
              </a:pathLst>
            </a:custGeom>
            <a:blipFill>
              <a:blip r:embed="rId2"/>
              <a:stretch>
                <a:fillRect l="-11035" b="-1"/>
              </a:stretch>
            </a:blipFill>
          </p:spPr>
          <p:txBody>
            <a:bodyPr/>
            <a:lstStyle/>
            <a:p>
              <a:endParaRPr lang="en-GB"/>
            </a:p>
          </p:txBody>
        </p:sp>
      </p:grpSp>
      <p:grpSp>
        <p:nvGrpSpPr>
          <p:cNvPr id="4" name="Group 4"/>
          <p:cNvGrpSpPr>
            <a:grpSpLocks noChangeAspect="1"/>
          </p:cNvGrpSpPr>
          <p:nvPr/>
        </p:nvGrpSpPr>
        <p:grpSpPr>
          <a:xfrm>
            <a:off x="7921906" y="4252480"/>
            <a:ext cx="10151544" cy="4724151"/>
            <a:chOff x="0" y="0"/>
            <a:chExt cx="13535392" cy="6298868"/>
          </a:xfrm>
        </p:grpSpPr>
        <p:sp>
          <p:nvSpPr>
            <p:cNvPr id="5" name="Freeform 5"/>
            <p:cNvSpPr/>
            <p:nvPr/>
          </p:nvSpPr>
          <p:spPr>
            <a:xfrm>
              <a:off x="0" y="0"/>
              <a:ext cx="13535406" cy="6298819"/>
            </a:xfrm>
            <a:custGeom>
              <a:avLst/>
              <a:gdLst/>
              <a:ahLst/>
              <a:cxnLst/>
              <a:rect l="l" t="t" r="r" b="b"/>
              <a:pathLst>
                <a:path w="13535406" h="6298819">
                  <a:moveTo>
                    <a:pt x="0" y="0"/>
                  </a:moveTo>
                  <a:lnTo>
                    <a:pt x="13535406" y="0"/>
                  </a:lnTo>
                  <a:lnTo>
                    <a:pt x="13535406" y="6298819"/>
                  </a:lnTo>
                  <a:lnTo>
                    <a:pt x="0" y="6298819"/>
                  </a:lnTo>
                  <a:lnTo>
                    <a:pt x="0" y="0"/>
                  </a:lnTo>
                  <a:close/>
                </a:path>
              </a:pathLst>
            </a:custGeom>
            <a:blipFill>
              <a:blip r:embed="rId3"/>
              <a:stretch>
                <a:fillRect l="-14428"/>
              </a:stretch>
            </a:blipFill>
          </p:spPr>
          <p:txBody>
            <a:bodyPr/>
            <a:lstStyle/>
            <a:p>
              <a:endParaRPr lang="en-GB"/>
            </a:p>
          </p:txBody>
        </p:sp>
      </p:grpSp>
      <p:sp>
        <p:nvSpPr>
          <p:cNvPr id="6" name="TextBox 6"/>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8A1AE-DBCF-7296-417F-DA3253D215C3}"/>
              </a:ext>
            </a:extLst>
          </p:cNvPr>
          <p:cNvSpPr>
            <a:spLocks noGrp="1"/>
          </p:cNvSpPr>
          <p:nvPr>
            <p:ph type="title"/>
          </p:nvPr>
        </p:nvSpPr>
        <p:spPr/>
        <p:txBody>
          <a:bodyPr/>
          <a:lstStyle/>
          <a:p>
            <a:r>
              <a:rPr lang="en-GB"/>
              <a:t>SATs</a:t>
            </a:r>
          </a:p>
        </p:txBody>
      </p:sp>
      <p:sp>
        <p:nvSpPr>
          <p:cNvPr id="5" name="Content Placeholder 4">
            <a:extLst>
              <a:ext uri="{FF2B5EF4-FFF2-40B4-BE49-F238E27FC236}">
                <a16:creationId xmlns:a16="http://schemas.microsoft.com/office/drawing/2014/main" id="{7F782EA7-DF27-44FB-171C-DD203DBAC3BD}"/>
              </a:ext>
            </a:extLst>
          </p:cNvPr>
          <p:cNvSpPr>
            <a:spLocks noGrp="1"/>
          </p:cNvSpPr>
          <p:nvPr>
            <p:ph idx="1"/>
          </p:nvPr>
        </p:nvSpPr>
        <p:spPr>
          <a:xfrm>
            <a:off x="371475" y="2745055"/>
            <a:ext cx="15773400" cy="4976813"/>
          </a:xfrm>
        </p:spPr>
        <p:txBody>
          <a:bodyPr>
            <a:normAutofit fontScale="92500" lnSpcReduction="20000"/>
          </a:bodyPr>
          <a:lstStyle/>
          <a:p>
            <a:pPr marL="685800" indent="-685800">
              <a:lnSpc>
                <a:spcPct val="91000"/>
              </a:lnSpc>
            </a:pPr>
            <a:r>
              <a:rPr lang="en-US">
                <a:solidFill>
                  <a:sysClr val="windowText" lastClr="000000"/>
                </a:solidFill>
              </a:rPr>
              <a:t>The end of KS2 assessments are sometimes informally referred to as ‘SATs’. </a:t>
            </a:r>
          </a:p>
          <a:p>
            <a:pPr marL="685800" indent="-685800">
              <a:lnSpc>
                <a:spcPct val="91000"/>
              </a:lnSpc>
            </a:pPr>
            <a:r>
              <a:rPr lang="en-US">
                <a:solidFill>
                  <a:sysClr val="windowText" lastClr="000000"/>
                </a:solidFill>
              </a:rPr>
              <a:t>SATs stands for Statutory Assessment Tests and they are held at the end of Key Stage Two. </a:t>
            </a:r>
          </a:p>
          <a:p>
            <a:pPr marL="685800" indent="-685800">
              <a:lnSpc>
                <a:spcPct val="91000"/>
              </a:lnSpc>
            </a:pPr>
            <a:r>
              <a:rPr lang="en-US">
                <a:solidFill>
                  <a:sysClr val="windowText" lastClr="000000"/>
                </a:solidFill>
              </a:rPr>
              <a:t>It is a statutory requirement for year 6 pupils in state primary schools across the country to do the SATs. </a:t>
            </a:r>
          </a:p>
          <a:p>
            <a:pPr marL="685800" indent="-685800">
              <a:lnSpc>
                <a:spcPct val="91000"/>
              </a:lnSpc>
            </a:pPr>
            <a:r>
              <a:rPr lang="en-US">
                <a:solidFill>
                  <a:sysClr val="windowText" lastClr="000000"/>
                </a:solidFill>
              </a:rPr>
              <a:t>Tests are created by the Standards and Testing Agency. </a:t>
            </a:r>
          </a:p>
          <a:p>
            <a:pPr marL="685800" indent="-685800">
              <a:lnSpc>
                <a:spcPct val="91000"/>
              </a:lnSpc>
            </a:pPr>
            <a:r>
              <a:rPr lang="en-US">
                <a:solidFill>
                  <a:sysClr val="windowText" lastClr="000000"/>
                </a:solidFill>
              </a:rPr>
              <a:t>The tests assess a pupil’s understanding of the curriculum taught from Year 3 to Year 6.</a:t>
            </a:r>
          </a:p>
        </p:txBody>
      </p:sp>
      <p:grpSp>
        <p:nvGrpSpPr>
          <p:cNvPr id="10" name="Group 6">
            <a:extLst>
              <a:ext uri="{FF2B5EF4-FFF2-40B4-BE49-F238E27FC236}">
                <a16:creationId xmlns:a16="http://schemas.microsoft.com/office/drawing/2014/main" id="{9DF01ADB-BB16-B5D4-C98B-F88B33235407}"/>
              </a:ext>
            </a:extLst>
          </p:cNvPr>
          <p:cNvGrpSpPr/>
          <p:nvPr/>
        </p:nvGrpSpPr>
        <p:grpSpPr>
          <a:xfrm>
            <a:off x="9661859" y="7706482"/>
            <a:ext cx="6850989" cy="1988345"/>
            <a:chOff x="0" y="0"/>
            <a:chExt cx="13642626" cy="6925508"/>
          </a:xfrm>
        </p:grpSpPr>
        <p:sp>
          <p:nvSpPr>
            <p:cNvPr id="11" name="Freeform 7">
              <a:hlinkClick r:id="rId2" action="ppaction://hlinksldjump"/>
              <a:extLst>
                <a:ext uri="{FF2B5EF4-FFF2-40B4-BE49-F238E27FC236}">
                  <a16:creationId xmlns:a16="http://schemas.microsoft.com/office/drawing/2014/main" id="{17F04039-B67C-F4BB-BDD9-8FF3D647DA56}"/>
                </a:ext>
              </a:extLst>
            </p:cNvPr>
            <p:cNvSpPr/>
            <p:nvPr/>
          </p:nvSpPr>
          <p:spPr>
            <a:xfrm>
              <a:off x="12700" y="12700"/>
              <a:ext cx="13617194" cy="6900164"/>
            </a:xfrm>
            <a:custGeom>
              <a:avLst/>
              <a:gdLst/>
              <a:ahLst/>
              <a:cxnLst/>
              <a:rect l="l" t="t" r="r" b="b"/>
              <a:pathLst>
                <a:path w="13617194" h="6900164">
                  <a:moveTo>
                    <a:pt x="0" y="0"/>
                  </a:moveTo>
                  <a:lnTo>
                    <a:pt x="13617194" y="0"/>
                  </a:lnTo>
                  <a:lnTo>
                    <a:pt x="13617194" y="6900164"/>
                  </a:lnTo>
                  <a:lnTo>
                    <a:pt x="0" y="6900164"/>
                  </a:lnTo>
                  <a:close/>
                </a:path>
              </a:pathLst>
            </a:custGeom>
            <a:solidFill>
              <a:srgbClr val="DFBB68"/>
            </a:solidFill>
            <a:ln w="12700">
              <a:solidFill>
                <a:srgbClr val="000000"/>
              </a:solidFill>
            </a:ln>
          </p:spPr>
          <p:txBody>
            <a:bodyPr/>
            <a:lstStyle/>
            <a:p>
              <a:pPr defTabSz="1371600"/>
              <a:endParaRPr lang="en-GB" sz="1050">
                <a:solidFill>
                  <a:prstClr val="black"/>
                </a:solidFill>
                <a:latin typeface="Aptos" panose="02110004020202020204"/>
              </a:endParaRPr>
            </a:p>
          </p:txBody>
        </p:sp>
        <p:sp>
          <p:nvSpPr>
            <p:cNvPr id="12" name="Freeform 8">
              <a:hlinkClick r:id="rId2" action="ppaction://hlinksldjump"/>
              <a:extLst>
                <a:ext uri="{FF2B5EF4-FFF2-40B4-BE49-F238E27FC236}">
                  <a16:creationId xmlns:a16="http://schemas.microsoft.com/office/drawing/2014/main" id="{9FB075E4-7B99-A28C-0ED6-9D5C57E0ED6F}"/>
                </a:ext>
              </a:extLst>
            </p:cNvPr>
            <p:cNvSpPr/>
            <p:nvPr/>
          </p:nvSpPr>
          <p:spPr>
            <a:xfrm>
              <a:off x="0" y="0"/>
              <a:ext cx="13642594" cy="6925564"/>
            </a:xfrm>
            <a:custGeom>
              <a:avLst/>
              <a:gdLst/>
              <a:ahLst/>
              <a:cxnLst/>
              <a:rect l="l" t="t" r="r" b="b"/>
              <a:pathLst>
                <a:path w="13642594" h="6925564">
                  <a:moveTo>
                    <a:pt x="12700" y="0"/>
                  </a:moveTo>
                  <a:lnTo>
                    <a:pt x="13629894" y="0"/>
                  </a:lnTo>
                  <a:cubicBezTo>
                    <a:pt x="13636879" y="0"/>
                    <a:pt x="13642594" y="5715"/>
                    <a:pt x="13642594" y="12700"/>
                  </a:cubicBezTo>
                  <a:lnTo>
                    <a:pt x="13642594" y="6912864"/>
                  </a:lnTo>
                  <a:cubicBezTo>
                    <a:pt x="13642594" y="6919849"/>
                    <a:pt x="13636879" y="6925564"/>
                    <a:pt x="13629894" y="6925564"/>
                  </a:cubicBezTo>
                  <a:lnTo>
                    <a:pt x="12700" y="6925564"/>
                  </a:lnTo>
                  <a:cubicBezTo>
                    <a:pt x="5715" y="6925564"/>
                    <a:pt x="0" y="6919849"/>
                    <a:pt x="0" y="6912864"/>
                  </a:cubicBezTo>
                  <a:lnTo>
                    <a:pt x="0" y="12700"/>
                  </a:lnTo>
                  <a:cubicBezTo>
                    <a:pt x="0" y="5715"/>
                    <a:pt x="5715" y="0"/>
                    <a:pt x="12700" y="0"/>
                  </a:cubicBezTo>
                  <a:moveTo>
                    <a:pt x="12700" y="25400"/>
                  </a:moveTo>
                  <a:lnTo>
                    <a:pt x="12700" y="12700"/>
                  </a:lnTo>
                  <a:lnTo>
                    <a:pt x="25400" y="12700"/>
                  </a:lnTo>
                  <a:lnTo>
                    <a:pt x="25400" y="6912864"/>
                  </a:lnTo>
                  <a:lnTo>
                    <a:pt x="12700" y="6912864"/>
                  </a:lnTo>
                  <a:lnTo>
                    <a:pt x="12700" y="6900164"/>
                  </a:lnTo>
                  <a:lnTo>
                    <a:pt x="13629894" y="6900164"/>
                  </a:lnTo>
                  <a:lnTo>
                    <a:pt x="13629894" y="6912864"/>
                  </a:lnTo>
                  <a:lnTo>
                    <a:pt x="13617194" y="6912864"/>
                  </a:lnTo>
                  <a:lnTo>
                    <a:pt x="13617194" y="12700"/>
                  </a:lnTo>
                  <a:lnTo>
                    <a:pt x="13629894" y="12700"/>
                  </a:lnTo>
                  <a:lnTo>
                    <a:pt x="13629894" y="25400"/>
                  </a:lnTo>
                  <a:lnTo>
                    <a:pt x="12700" y="25400"/>
                  </a:lnTo>
                  <a:close/>
                </a:path>
              </a:pathLst>
            </a:custGeom>
            <a:solidFill>
              <a:srgbClr val="000000"/>
            </a:solidFill>
            <a:ln w="12700">
              <a:solidFill>
                <a:srgbClr val="000000"/>
              </a:solidFill>
            </a:ln>
          </p:spPr>
          <p:txBody>
            <a:bodyPr/>
            <a:lstStyle/>
            <a:p>
              <a:pPr defTabSz="1371600"/>
              <a:endParaRPr lang="en-GB" sz="1050">
                <a:solidFill>
                  <a:prstClr val="black"/>
                </a:solidFill>
                <a:latin typeface="Aptos" panose="02110004020202020204"/>
              </a:endParaRPr>
            </a:p>
          </p:txBody>
        </p:sp>
        <p:sp>
          <p:nvSpPr>
            <p:cNvPr id="13" name="TextBox 9">
              <a:extLst>
                <a:ext uri="{FF2B5EF4-FFF2-40B4-BE49-F238E27FC236}">
                  <a16:creationId xmlns:a16="http://schemas.microsoft.com/office/drawing/2014/main" id="{91269438-2D80-28B8-9A8D-E78D248AE76D}"/>
                </a:ext>
              </a:extLst>
            </p:cNvPr>
            <p:cNvSpPr txBox="1"/>
            <p:nvPr/>
          </p:nvSpPr>
          <p:spPr>
            <a:xfrm>
              <a:off x="0" y="66675"/>
              <a:ext cx="13642626" cy="6858833"/>
            </a:xfrm>
            <a:prstGeom prst="rect">
              <a:avLst/>
            </a:prstGeom>
          </p:spPr>
          <p:txBody>
            <a:bodyPr lIns="76200" tIns="76200" rIns="76200" bIns="76200" rtlCol="0" anchor="ctr"/>
            <a:lstStyle/>
            <a:p>
              <a:pPr defTabSz="1371600"/>
              <a:r>
                <a:rPr lang="en-US" sz="5400">
                  <a:solidFill>
                    <a:srgbClr val="000000"/>
                  </a:solidFill>
                  <a:latin typeface="Arial"/>
                  <a:ea typeface="Arial"/>
                  <a:cs typeface="Arial"/>
                  <a:sym typeface="Arial"/>
                </a:rPr>
                <a:t>KS2 SATS – Year 6</a:t>
              </a:r>
            </a:p>
          </p:txBody>
        </p:sp>
      </p:grpSp>
      <p:grpSp>
        <p:nvGrpSpPr>
          <p:cNvPr id="14" name="Group 6">
            <a:extLst>
              <a:ext uri="{FF2B5EF4-FFF2-40B4-BE49-F238E27FC236}">
                <a16:creationId xmlns:a16="http://schemas.microsoft.com/office/drawing/2014/main" id="{C41F9837-FC2E-451E-3564-C45F77D38321}"/>
              </a:ext>
            </a:extLst>
          </p:cNvPr>
          <p:cNvGrpSpPr/>
          <p:nvPr/>
        </p:nvGrpSpPr>
        <p:grpSpPr>
          <a:xfrm>
            <a:off x="1775156" y="7706481"/>
            <a:ext cx="6850989" cy="2057442"/>
            <a:chOff x="0" y="0"/>
            <a:chExt cx="13642626" cy="6925564"/>
          </a:xfrm>
        </p:grpSpPr>
        <p:sp>
          <p:nvSpPr>
            <p:cNvPr id="15" name="Freeform 7">
              <a:hlinkClick r:id="rId2" action="ppaction://hlinksldjump"/>
              <a:extLst>
                <a:ext uri="{FF2B5EF4-FFF2-40B4-BE49-F238E27FC236}">
                  <a16:creationId xmlns:a16="http://schemas.microsoft.com/office/drawing/2014/main" id="{BBEAFF1D-570C-B107-D0B4-A75589CF5E0B}"/>
                </a:ext>
              </a:extLst>
            </p:cNvPr>
            <p:cNvSpPr/>
            <p:nvPr/>
          </p:nvSpPr>
          <p:spPr>
            <a:xfrm>
              <a:off x="12701" y="12700"/>
              <a:ext cx="13617195" cy="6900164"/>
            </a:xfrm>
            <a:custGeom>
              <a:avLst/>
              <a:gdLst/>
              <a:ahLst/>
              <a:cxnLst/>
              <a:rect l="l" t="t" r="r" b="b"/>
              <a:pathLst>
                <a:path w="13617194" h="6900164">
                  <a:moveTo>
                    <a:pt x="0" y="0"/>
                  </a:moveTo>
                  <a:lnTo>
                    <a:pt x="13617194" y="0"/>
                  </a:lnTo>
                  <a:lnTo>
                    <a:pt x="13617194" y="6900164"/>
                  </a:lnTo>
                  <a:lnTo>
                    <a:pt x="0" y="6900164"/>
                  </a:lnTo>
                  <a:close/>
                </a:path>
              </a:pathLst>
            </a:custGeom>
            <a:solidFill>
              <a:srgbClr val="DFBB68"/>
            </a:solidFill>
            <a:ln w="12700">
              <a:solidFill>
                <a:srgbClr val="000000"/>
              </a:solidFill>
            </a:ln>
          </p:spPr>
          <p:txBody>
            <a:bodyPr/>
            <a:lstStyle/>
            <a:p>
              <a:pPr defTabSz="1371600"/>
              <a:endParaRPr lang="en-GB" sz="1050">
                <a:solidFill>
                  <a:prstClr val="black"/>
                </a:solidFill>
                <a:latin typeface="Aptos" panose="02110004020202020204"/>
              </a:endParaRPr>
            </a:p>
          </p:txBody>
        </p:sp>
        <p:sp>
          <p:nvSpPr>
            <p:cNvPr id="16" name="Freeform 8">
              <a:hlinkClick r:id="rId2" action="ppaction://hlinksldjump"/>
              <a:extLst>
                <a:ext uri="{FF2B5EF4-FFF2-40B4-BE49-F238E27FC236}">
                  <a16:creationId xmlns:a16="http://schemas.microsoft.com/office/drawing/2014/main" id="{1E8087EA-90CD-A0B7-A6AC-7172D36430DE}"/>
                </a:ext>
              </a:extLst>
            </p:cNvPr>
            <p:cNvSpPr/>
            <p:nvPr/>
          </p:nvSpPr>
          <p:spPr>
            <a:xfrm>
              <a:off x="0" y="0"/>
              <a:ext cx="13642594" cy="6925564"/>
            </a:xfrm>
            <a:custGeom>
              <a:avLst/>
              <a:gdLst/>
              <a:ahLst/>
              <a:cxnLst/>
              <a:rect l="l" t="t" r="r" b="b"/>
              <a:pathLst>
                <a:path w="13642594" h="6925564">
                  <a:moveTo>
                    <a:pt x="12700" y="0"/>
                  </a:moveTo>
                  <a:lnTo>
                    <a:pt x="13629894" y="0"/>
                  </a:lnTo>
                  <a:cubicBezTo>
                    <a:pt x="13636879" y="0"/>
                    <a:pt x="13642594" y="5715"/>
                    <a:pt x="13642594" y="12700"/>
                  </a:cubicBezTo>
                  <a:lnTo>
                    <a:pt x="13642594" y="6912864"/>
                  </a:lnTo>
                  <a:cubicBezTo>
                    <a:pt x="13642594" y="6919849"/>
                    <a:pt x="13636879" y="6925564"/>
                    <a:pt x="13629894" y="6925564"/>
                  </a:cubicBezTo>
                  <a:lnTo>
                    <a:pt x="12700" y="6925564"/>
                  </a:lnTo>
                  <a:cubicBezTo>
                    <a:pt x="5715" y="6925564"/>
                    <a:pt x="0" y="6919849"/>
                    <a:pt x="0" y="6912864"/>
                  </a:cubicBezTo>
                  <a:lnTo>
                    <a:pt x="0" y="12700"/>
                  </a:lnTo>
                  <a:cubicBezTo>
                    <a:pt x="0" y="5715"/>
                    <a:pt x="5715" y="0"/>
                    <a:pt x="12700" y="0"/>
                  </a:cubicBezTo>
                  <a:moveTo>
                    <a:pt x="12700" y="25400"/>
                  </a:moveTo>
                  <a:lnTo>
                    <a:pt x="12700" y="12700"/>
                  </a:lnTo>
                  <a:lnTo>
                    <a:pt x="25400" y="12700"/>
                  </a:lnTo>
                  <a:lnTo>
                    <a:pt x="25400" y="6912864"/>
                  </a:lnTo>
                  <a:lnTo>
                    <a:pt x="12700" y="6912864"/>
                  </a:lnTo>
                  <a:lnTo>
                    <a:pt x="12700" y="6900164"/>
                  </a:lnTo>
                  <a:lnTo>
                    <a:pt x="13629894" y="6900164"/>
                  </a:lnTo>
                  <a:lnTo>
                    <a:pt x="13629894" y="6912864"/>
                  </a:lnTo>
                  <a:lnTo>
                    <a:pt x="13617194" y="6912864"/>
                  </a:lnTo>
                  <a:lnTo>
                    <a:pt x="13617194" y="12700"/>
                  </a:lnTo>
                  <a:lnTo>
                    <a:pt x="13629894" y="12700"/>
                  </a:lnTo>
                  <a:lnTo>
                    <a:pt x="13629894" y="25400"/>
                  </a:lnTo>
                  <a:lnTo>
                    <a:pt x="12700" y="25400"/>
                  </a:lnTo>
                  <a:close/>
                </a:path>
              </a:pathLst>
            </a:custGeom>
            <a:solidFill>
              <a:srgbClr val="000000"/>
            </a:solidFill>
            <a:ln w="12700">
              <a:solidFill>
                <a:srgbClr val="000000"/>
              </a:solidFill>
            </a:ln>
          </p:spPr>
          <p:txBody>
            <a:bodyPr/>
            <a:lstStyle/>
            <a:p>
              <a:pPr defTabSz="1371600"/>
              <a:endParaRPr lang="en-GB" sz="1050">
                <a:solidFill>
                  <a:prstClr val="black"/>
                </a:solidFill>
                <a:latin typeface="Aptos" panose="02110004020202020204"/>
              </a:endParaRPr>
            </a:p>
          </p:txBody>
        </p:sp>
        <p:sp>
          <p:nvSpPr>
            <p:cNvPr id="17" name="TextBox 9">
              <a:extLst>
                <a:ext uri="{FF2B5EF4-FFF2-40B4-BE49-F238E27FC236}">
                  <a16:creationId xmlns:a16="http://schemas.microsoft.com/office/drawing/2014/main" id="{3A1E8FE2-C1A5-2263-9D83-E45420C2881A}"/>
                </a:ext>
              </a:extLst>
            </p:cNvPr>
            <p:cNvSpPr txBox="1"/>
            <p:nvPr/>
          </p:nvSpPr>
          <p:spPr>
            <a:xfrm>
              <a:off x="0" y="66675"/>
              <a:ext cx="13642626" cy="6858833"/>
            </a:xfrm>
            <a:prstGeom prst="rect">
              <a:avLst/>
            </a:prstGeom>
          </p:spPr>
          <p:txBody>
            <a:bodyPr lIns="76200" tIns="76200" rIns="76200" bIns="76200" rtlCol="0" anchor="ctr"/>
            <a:lstStyle/>
            <a:p>
              <a:pPr defTabSz="1371600"/>
              <a:r>
                <a:rPr lang="en-US" sz="5400">
                  <a:solidFill>
                    <a:srgbClr val="000000"/>
                  </a:solidFill>
                  <a:latin typeface="Arial"/>
                  <a:ea typeface="Arial"/>
                  <a:cs typeface="Arial"/>
                  <a:sym typeface="Arial"/>
                </a:rPr>
                <a:t>KS1 SATS – Year 2 </a:t>
              </a:r>
            </a:p>
            <a:p>
              <a:pPr defTabSz="1371600"/>
              <a:r>
                <a:rPr lang="en-US" i="1">
                  <a:solidFill>
                    <a:srgbClr val="000000"/>
                  </a:solidFill>
                  <a:latin typeface="Arial"/>
                  <a:ea typeface="Arial"/>
                  <a:cs typeface="Arial"/>
                  <a:sym typeface="Arial"/>
                </a:rPr>
                <a:t>These are taken at the school’s discretion</a:t>
              </a:r>
            </a:p>
          </p:txBody>
        </p:sp>
      </p:grpSp>
    </p:spTree>
    <p:extLst>
      <p:ext uri="{BB962C8B-B14F-4D97-AF65-F5344CB8AC3E}">
        <p14:creationId xmlns:p14="http://schemas.microsoft.com/office/powerpoint/2010/main" val="2283756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5437" y="3260442"/>
            <a:ext cx="17697126" cy="4565024"/>
            <a:chOff x="0" y="0"/>
            <a:chExt cx="23596168" cy="6086698"/>
          </a:xfrm>
        </p:grpSpPr>
        <p:sp>
          <p:nvSpPr>
            <p:cNvPr id="3" name="Freeform 3"/>
            <p:cNvSpPr/>
            <p:nvPr/>
          </p:nvSpPr>
          <p:spPr>
            <a:xfrm>
              <a:off x="0" y="0"/>
              <a:ext cx="23596219" cy="6086729"/>
            </a:xfrm>
            <a:custGeom>
              <a:avLst/>
              <a:gdLst/>
              <a:ahLst/>
              <a:cxnLst/>
              <a:rect l="l" t="t" r="r" b="b"/>
              <a:pathLst>
                <a:path w="23596219" h="6086729">
                  <a:moveTo>
                    <a:pt x="0" y="0"/>
                  </a:moveTo>
                  <a:lnTo>
                    <a:pt x="23596219" y="0"/>
                  </a:lnTo>
                  <a:lnTo>
                    <a:pt x="23596219" y="6086729"/>
                  </a:lnTo>
                  <a:lnTo>
                    <a:pt x="0" y="6086729"/>
                  </a:lnTo>
                  <a:lnTo>
                    <a:pt x="0" y="0"/>
                  </a:lnTo>
                  <a:close/>
                </a:path>
              </a:pathLst>
            </a:custGeom>
            <a:blipFill>
              <a:blip r:embed="rId2"/>
              <a:stretch>
                <a:fillRect l="-10398"/>
              </a:stretch>
            </a:blipFill>
          </p:spPr>
          <p:txBody>
            <a:bodyPr/>
            <a:lstStyle/>
            <a:p>
              <a:endParaRPr lang="en-GB"/>
            </a:p>
          </p:txBody>
        </p:sp>
      </p:grpSp>
      <p:sp>
        <p:nvSpPr>
          <p:cNvPr id="5" name="Freeform 5"/>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6" name="TextBox 6">
            <a:extLst>
              <a:ext uri="{FF2B5EF4-FFF2-40B4-BE49-F238E27FC236}">
                <a16:creationId xmlns:a16="http://schemas.microsoft.com/office/drawing/2014/main" id="{AC914986-3CC1-45F8-50CA-95B71468C02D}"/>
              </a:ext>
            </a:extLst>
          </p:cNvPr>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98914" y="2247900"/>
            <a:ext cx="8725824" cy="6827834"/>
            <a:chOff x="0" y="0"/>
            <a:chExt cx="11634432" cy="9103778"/>
          </a:xfrm>
        </p:grpSpPr>
        <p:sp>
          <p:nvSpPr>
            <p:cNvPr id="3" name="Freeform 3"/>
            <p:cNvSpPr/>
            <p:nvPr/>
          </p:nvSpPr>
          <p:spPr>
            <a:xfrm>
              <a:off x="0" y="0"/>
              <a:ext cx="11634470" cy="9103741"/>
            </a:xfrm>
            <a:custGeom>
              <a:avLst/>
              <a:gdLst/>
              <a:ahLst/>
              <a:cxnLst/>
              <a:rect l="l" t="t" r="r" b="b"/>
              <a:pathLst>
                <a:path w="11634470" h="9103741">
                  <a:moveTo>
                    <a:pt x="0" y="0"/>
                  </a:moveTo>
                  <a:lnTo>
                    <a:pt x="11634470" y="0"/>
                  </a:lnTo>
                  <a:lnTo>
                    <a:pt x="11634470" y="9103741"/>
                  </a:lnTo>
                  <a:lnTo>
                    <a:pt x="0" y="9103741"/>
                  </a:lnTo>
                  <a:lnTo>
                    <a:pt x="0" y="0"/>
                  </a:lnTo>
                  <a:close/>
                </a:path>
              </a:pathLst>
            </a:custGeom>
            <a:blipFill>
              <a:blip r:embed="rId2"/>
              <a:stretch>
                <a:fillRect/>
              </a:stretch>
            </a:blipFill>
          </p:spPr>
          <p:txBody>
            <a:bodyPr/>
            <a:lstStyle/>
            <a:p>
              <a:endParaRPr lang="en-GB"/>
            </a:p>
          </p:txBody>
        </p:sp>
      </p:grpSp>
      <p:grpSp>
        <p:nvGrpSpPr>
          <p:cNvPr id="4" name="Group 4"/>
          <p:cNvGrpSpPr>
            <a:grpSpLocks noChangeAspect="1"/>
          </p:cNvGrpSpPr>
          <p:nvPr/>
        </p:nvGrpSpPr>
        <p:grpSpPr>
          <a:xfrm>
            <a:off x="9301932" y="2570403"/>
            <a:ext cx="8698014" cy="7510413"/>
            <a:chOff x="0" y="0"/>
            <a:chExt cx="11597352" cy="10013884"/>
          </a:xfrm>
        </p:grpSpPr>
        <p:sp>
          <p:nvSpPr>
            <p:cNvPr id="5" name="Freeform 5"/>
            <p:cNvSpPr/>
            <p:nvPr/>
          </p:nvSpPr>
          <p:spPr>
            <a:xfrm>
              <a:off x="0" y="0"/>
              <a:ext cx="11597386" cy="10013823"/>
            </a:xfrm>
            <a:custGeom>
              <a:avLst/>
              <a:gdLst/>
              <a:ahLst/>
              <a:cxnLst/>
              <a:rect l="l" t="t" r="r" b="b"/>
              <a:pathLst>
                <a:path w="11597386" h="10013823">
                  <a:moveTo>
                    <a:pt x="0" y="0"/>
                  </a:moveTo>
                  <a:lnTo>
                    <a:pt x="11597386" y="0"/>
                  </a:lnTo>
                  <a:lnTo>
                    <a:pt x="11597386" y="10013823"/>
                  </a:lnTo>
                  <a:lnTo>
                    <a:pt x="0" y="10013823"/>
                  </a:lnTo>
                  <a:lnTo>
                    <a:pt x="0" y="0"/>
                  </a:lnTo>
                  <a:close/>
                </a:path>
              </a:pathLst>
            </a:custGeom>
            <a:blipFill>
              <a:blip r:embed="rId3"/>
              <a:stretch>
                <a:fillRect l="-12555"/>
              </a:stretch>
            </a:blipFill>
          </p:spPr>
          <p:txBody>
            <a:bodyPr/>
            <a:lstStyle/>
            <a:p>
              <a:endParaRPr lang="en-GB"/>
            </a:p>
          </p:txBody>
        </p:sp>
      </p:grpSp>
      <p:sp>
        <p:nvSpPr>
          <p:cNvPr id="7" name="Freeform 7"/>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4"/>
            <a:stretch>
              <a:fillRect/>
            </a:stretch>
          </a:blipFill>
        </p:spPr>
        <p:txBody>
          <a:bodyPr/>
          <a:lstStyle/>
          <a:p>
            <a:endParaRPr lang="en-GB"/>
          </a:p>
        </p:txBody>
      </p:sp>
      <p:sp>
        <p:nvSpPr>
          <p:cNvPr id="8" name="TextBox 6">
            <a:extLst>
              <a:ext uri="{FF2B5EF4-FFF2-40B4-BE49-F238E27FC236}">
                <a16:creationId xmlns:a16="http://schemas.microsoft.com/office/drawing/2014/main" id="{A6A2A196-C39A-54A8-A500-42557C89424D}"/>
              </a:ext>
            </a:extLst>
          </p:cNvPr>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146508" y="1871958"/>
            <a:ext cx="9994982" cy="7986415"/>
            <a:chOff x="0" y="0"/>
            <a:chExt cx="13326642" cy="10648554"/>
          </a:xfrm>
        </p:grpSpPr>
        <p:sp>
          <p:nvSpPr>
            <p:cNvPr id="3" name="Freeform 3" descr="D:\SATS 24.jpg"/>
            <p:cNvSpPr/>
            <p:nvPr/>
          </p:nvSpPr>
          <p:spPr>
            <a:xfrm>
              <a:off x="0" y="0"/>
              <a:ext cx="13326618" cy="10648569"/>
            </a:xfrm>
            <a:custGeom>
              <a:avLst/>
              <a:gdLst/>
              <a:ahLst/>
              <a:cxnLst/>
              <a:rect l="l" t="t" r="r" b="b"/>
              <a:pathLst>
                <a:path w="13326618" h="10648569">
                  <a:moveTo>
                    <a:pt x="0" y="0"/>
                  </a:moveTo>
                  <a:lnTo>
                    <a:pt x="13326618" y="0"/>
                  </a:lnTo>
                  <a:lnTo>
                    <a:pt x="13326618" y="10648569"/>
                  </a:lnTo>
                  <a:lnTo>
                    <a:pt x="0" y="10648569"/>
                  </a:lnTo>
                  <a:lnTo>
                    <a:pt x="0" y="0"/>
                  </a:lnTo>
                  <a:close/>
                </a:path>
              </a:pathLst>
            </a:custGeom>
            <a:blipFill>
              <a:blip r:embed="rId2"/>
              <a:stretch>
                <a:fillRect l="-15852" t="-7877" r="-24398" b="-23764"/>
              </a:stretch>
            </a:blipFill>
          </p:spPr>
          <p:txBody>
            <a:bodyPr/>
            <a:lstStyle/>
            <a:p>
              <a:endParaRPr lang="en-GB"/>
            </a:p>
          </p:txBody>
        </p:sp>
      </p:grpSp>
      <p:sp>
        <p:nvSpPr>
          <p:cNvPr id="5" name="Freeform 5"/>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6" name="TextBox 6">
            <a:extLst>
              <a:ext uri="{FF2B5EF4-FFF2-40B4-BE49-F238E27FC236}">
                <a16:creationId xmlns:a16="http://schemas.microsoft.com/office/drawing/2014/main" id="{20F33BAD-2365-F07D-FE6C-AD4ABB790403}"/>
              </a:ext>
            </a:extLst>
          </p:cNvPr>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161B64CD-B7F6-B7AF-AB9F-D6BBC548DFAB}"/>
                  </a:ext>
                </a:extLst>
              </p14:cNvPr>
              <p14:cNvContentPartPr/>
              <p14:nvPr/>
            </p14:nvContentPartPr>
            <p14:xfrm>
              <a:off x="4884041" y="5686823"/>
              <a:ext cx="1290240" cy="90720"/>
            </p14:xfrm>
          </p:contentPart>
        </mc:Choice>
        <mc:Fallback xmlns="">
          <p:pic>
            <p:nvPicPr>
              <p:cNvPr id="7" name="Ink 6">
                <a:extLst>
                  <a:ext uri="{FF2B5EF4-FFF2-40B4-BE49-F238E27FC236}">
                    <a16:creationId xmlns:a16="http://schemas.microsoft.com/office/drawing/2014/main" id="{161B64CD-B7F6-B7AF-AB9F-D6BBC548DFAB}"/>
                  </a:ext>
                </a:extLst>
              </p:cNvPr>
              <p:cNvPicPr/>
              <p:nvPr/>
            </p:nvPicPr>
            <p:blipFill>
              <a:blip r:embed="rId5"/>
              <a:stretch>
                <a:fillRect/>
              </a:stretch>
            </p:blipFill>
            <p:spPr>
              <a:xfrm>
                <a:off x="4830041" y="5578823"/>
                <a:ext cx="1397880" cy="306360"/>
              </a:xfrm>
              <a:prstGeom prst="rect">
                <a:avLst/>
              </a:prstGeom>
            </p:spPr>
          </p:pic>
        </mc:Fallback>
      </mc:AlternateContent>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pic>
        <p:nvPicPr>
          <p:cNvPr id="6" name="Picture 5" descr="D:\SATS 17.jpg">
            <a:extLst>
              <a:ext uri="{FF2B5EF4-FFF2-40B4-BE49-F238E27FC236}">
                <a16:creationId xmlns:a16="http://schemas.microsoft.com/office/drawing/2014/main" id="{4A149E72-DFE5-5987-8613-B14C9E1BC17F}"/>
              </a:ext>
            </a:extLst>
          </p:cNvPr>
          <p:cNvPicPr/>
          <p:nvPr/>
        </p:nvPicPr>
        <p:blipFill rotWithShape="1">
          <a:blip r:embed="rId3" cstate="print">
            <a:extLst>
              <a:ext uri="{28A0092B-C50C-407E-A947-70E740481C1C}">
                <a14:useLocalDpi xmlns:a14="http://schemas.microsoft.com/office/drawing/2010/main" val="0"/>
              </a:ext>
            </a:extLst>
          </a:blip>
          <a:srcRect l="10486"/>
          <a:stretch/>
        </p:blipFill>
        <p:spPr bwMode="auto">
          <a:xfrm rot="16200000">
            <a:off x="2161856" y="9843"/>
            <a:ext cx="8325487" cy="11582400"/>
          </a:xfrm>
          <a:prstGeom prst="rect">
            <a:avLst/>
          </a:prstGeom>
          <a:noFill/>
          <a:ln>
            <a:solidFill>
              <a:schemeClr val="tx1"/>
            </a:solidFill>
          </a:ln>
          <a:extLst>
            <a:ext uri="{53640926-AAD7-44D8-BBD7-CCE9431645EC}">
              <a14:shadowObscured xmlns:a14="http://schemas.microsoft.com/office/drawing/2010/main"/>
            </a:ext>
          </a:extLst>
        </p:spPr>
      </p:pic>
      <p:sp>
        <p:nvSpPr>
          <p:cNvPr id="2" name="TextBox 6">
            <a:extLst>
              <a:ext uri="{FF2B5EF4-FFF2-40B4-BE49-F238E27FC236}">
                <a16:creationId xmlns:a16="http://schemas.microsoft.com/office/drawing/2014/main" id="{89D8BF24-CA11-1BBA-23AF-EC8820C391FE}"/>
              </a:ext>
            </a:extLst>
          </p:cNvPr>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p:sp>
        <p:nvSpPr>
          <p:cNvPr id="3" name="TextBox 2">
            <a:extLst>
              <a:ext uri="{FF2B5EF4-FFF2-40B4-BE49-F238E27FC236}">
                <a16:creationId xmlns:a16="http://schemas.microsoft.com/office/drawing/2014/main" id="{A60A3ED1-BF4D-7200-B171-8FF6BF9926D5}"/>
              </a:ext>
            </a:extLst>
          </p:cNvPr>
          <p:cNvSpPr txBox="1"/>
          <p:nvPr/>
        </p:nvSpPr>
        <p:spPr>
          <a:xfrm>
            <a:off x="12573000" y="5801043"/>
            <a:ext cx="4686300" cy="3785652"/>
          </a:xfrm>
          <a:prstGeom prst="rect">
            <a:avLst/>
          </a:prstGeom>
          <a:noFill/>
        </p:spPr>
        <p:txBody>
          <a:bodyPr wrap="square" rtlCol="0">
            <a:spAutoFit/>
          </a:bodyPr>
          <a:lstStyle/>
          <a:p>
            <a:r>
              <a:rPr lang="en-GB" sz="4000"/>
              <a:t>When a worded problem is worth 2 marks, there is usually more than one step of working out to carry out.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877939" y="965867"/>
            <a:ext cx="8655463" cy="9344541"/>
            <a:chOff x="0" y="0"/>
            <a:chExt cx="12859648" cy="13883430"/>
          </a:xfrm>
        </p:grpSpPr>
        <p:sp>
          <p:nvSpPr>
            <p:cNvPr id="3" name="Freeform 3" descr="D:\Sats 30.jpg"/>
            <p:cNvSpPr/>
            <p:nvPr/>
          </p:nvSpPr>
          <p:spPr>
            <a:xfrm>
              <a:off x="0" y="0"/>
              <a:ext cx="12859639" cy="13883387"/>
            </a:xfrm>
            <a:custGeom>
              <a:avLst/>
              <a:gdLst/>
              <a:ahLst/>
              <a:cxnLst/>
              <a:rect l="l" t="t" r="r" b="b"/>
              <a:pathLst>
                <a:path w="12859639" h="13883387">
                  <a:moveTo>
                    <a:pt x="0" y="0"/>
                  </a:moveTo>
                  <a:lnTo>
                    <a:pt x="12859639" y="0"/>
                  </a:lnTo>
                  <a:lnTo>
                    <a:pt x="12859639" y="13883387"/>
                  </a:lnTo>
                  <a:lnTo>
                    <a:pt x="0" y="13883387"/>
                  </a:lnTo>
                  <a:lnTo>
                    <a:pt x="0" y="0"/>
                  </a:lnTo>
                  <a:close/>
                </a:path>
              </a:pathLst>
            </a:custGeom>
            <a:blipFill>
              <a:blip r:embed="rId2"/>
              <a:stretch>
                <a:fillRect l="-3100" t="-15871" r="-13592" b="-28245"/>
              </a:stretch>
            </a:blipFill>
          </p:spPr>
          <p:txBody>
            <a:bodyPr/>
            <a:lstStyle/>
            <a:p>
              <a:endParaRPr lang="en-GB"/>
            </a:p>
          </p:txBody>
        </p:sp>
      </p:grpSp>
      <p:sp>
        <p:nvSpPr>
          <p:cNvPr id="4" name="Freeform 4"/>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5" name="TextBox 6">
            <a:extLst>
              <a:ext uri="{FF2B5EF4-FFF2-40B4-BE49-F238E27FC236}">
                <a16:creationId xmlns:a16="http://schemas.microsoft.com/office/drawing/2014/main" id="{5A3D9D07-01D2-EE50-F24B-FD2DB7CAE3FE}"/>
              </a:ext>
            </a:extLst>
          </p:cNvPr>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p:sp>
        <p:nvSpPr>
          <p:cNvPr id="6" name="TextBox 5">
            <a:extLst>
              <a:ext uri="{FF2B5EF4-FFF2-40B4-BE49-F238E27FC236}">
                <a16:creationId xmlns:a16="http://schemas.microsoft.com/office/drawing/2014/main" id="{6C29D47F-0BD2-3CF5-21CA-F2A3A867B6A3}"/>
              </a:ext>
            </a:extLst>
          </p:cNvPr>
          <p:cNvSpPr txBox="1"/>
          <p:nvPr/>
        </p:nvSpPr>
        <p:spPr>
          <a:xfrm>
            <a:off x="10363200" y="2247900"/>
            <a:ext cx="5638800" cy="4401205"/>
          </a:xfrm>
          <a:prstGeom prst="rect">
            <a:avLst/>
          </a:prstGeom>
          <a:noFill/>
        </p:spPr>
        <p:txBody>
          <a:bodyPr wrap="square" rtlCol="0">
            <a:spAutoFit/>
          </a:bodyPr>
          <a:lstStyle/>
          <a:p>
            <a:r>
              <a:rPr lang="en-GB" sz="4000"/>
              <a:t>On questions like these, pupils should check each shape.  Often they think if they have found one shape that answers the question, there will be no more.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254298" y="-191825"/>
            <a:ext cx="8411854" cy="11853650"/>
            <a:chOff x="0" y="0"/>
            <a:chExt cx="12881212" cy="18151692"/>
          </a:xfrm>
        </p:grpSpPr>
        <p:sp>
          <p:nvSpPr>
            <p:cNvPr id="3" name="Freeform 3" descr="D:\SATS 31.jpg"/>
            <p:cNvSpPr/>
            <p:nvPr/>
          </p:nvSpPr>
          <p:spPr>
            <a:xfrm>
              <a:off x="0" y="0"/>
              <a:ext cx="12881229" cy="18151729"/>
            </a:xfrm>
            <a:custGeom>
              <a:avLst/>
              <a:gdLst/>
              <a:ahLst/>
              <a:cxnLst/>
              <a:rect l="l" t="t" r="r" b="b"/>
              <a:pathLst>
                <a:path w="12881229" h="18151729">
                  <a:moveTo>
                    <a:pt x="0" y="0"/>
                  </a:moveTo>
                  <a:lnTo>
                    <a:pt x="12881229" y="0"/>
                  </a:lnTo>
                  <a:lnTo>
                    <a:pt x="12881229" y="18151729"/>
                  </a:lnTo>
                  <a:lnTo>
                    <a:pt x="0" y="18151729"/>
                  </a:lnTo>
                  <a:lnTo>
                    <a:pt x="0" y="0"/>
                  </a:lnTo>
                  <a:close/>
                </a:path>
              </a:pathLst>
            </a:custGeom>
            <a:blipFill>
              <a:blip r:embed="rId2"/>
              <a:stretch>
                <a:fillRect r="-11255" b="-5268"/>
              </a:stretch>
            </a:blipFill>
          </p:spPr>
          <p:txBody>
            <a:bodyPr/>
            <a:lstStyle/>
            <a:p>
              <a:endParaRPr lang="en-GB"/>
            </a:p>
          </p:txBody>
        </p:sp>
      </p:grpSp>
      <p:sp>
        <p:nvSpPr>
          <p:cNvPr id="4" name="Freeform 4"/>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endParaRPr lang="en-GB"/>
          </a:p>
        </p:txBody>
      </p:sp>
      <p:sp>
        <p:nvSpPr>
          <p:cNvPr id="5" name="TextBox 6">
            <a:extLst>
              <a:ext uri="{FF2B5EF4-FFF2-40B4-BE49-F238E27FC236}">
                <a16:creationId xmlns:a16="http://schemas.microsoft.com/office/drawing/2014/main" id="{2F82AF38-A775-AA5F-2CA9-B3C17C7E69B0}"/>
              </a:ext>
            </a:extLst>
          </p:cNvPr>
          <p:cNvSpPr txBox="1"/>
          <p:nvPr/>
        </p:nvSpPr>
        <p:spPr>
          <a:xfrm>
            <a:off x="282936" y="323213"/>
            <a:ext cx="13890263"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Example questions (Reasoning)</a:t>
            </a:r>
          </a:p>
        </p:txBody>
      </p:sp>
      <p:sp>
        <p:nvSpPr>
          <p:cNvPr id="6" name="TextBox 5">
            <a:extLst>
              <a:ext uri="{FF2B5EF4-FFF2-40B4-BE49-F238E27FC236}">
                <a16:creationId xmlns:a16="http://schemas.microsoft.com/office/drawing/2014/main" id="{63EFCE27-91ED-1F8E-F6CE-E2E16D2EF641}"/>
              </a:ext>
            </a:extLst>
          </p:cNvPr>
          <p:cNvSpPr txBox="1"/>
          <p:nvPr/>
        </p:nvSpPr>
        <p:spPr>
          <a:xfrm>
            <a:off x="12725400" y="3162300"/>
            <a:ext cx="4724400" cy="3477875"/>
          </a:xfrm>
          <a:prstGeom prst="rect">
            <a:avLst/>
          </a:prstGeom>
          <a:noFill/>
        </p:spPr>
        <p:txBody>
          <a:bodyPr wrap="square" rtlCol="0">
            <a:spAutoFit/>
          </a:bodyPr>
          <a:lstStyle/>
          <a:p>
            <a:r>
              <a:rPr lang="en-GB" sz="4400"/>
              <a:t>Ensure that the question is answered and two shapes have been ticked.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37058" y="2574858"/>
          <a:ext cx="16155232" cy="6946779"/>
        </p:xfrm>
        <a:graphic>
          <a:graphicData uri="http://schemas.openxmlformats.org/drawingml/2006/table">
            <a:tbl>
              <a:tblPr/>
              <a:tblGrid>
                <a:gridCol w="2019404">
                  <a:extLst>
                    <a:ext uri="{9D8B030D-6E8A-4147-A177-3AD203B41FA5}">
                      <a16:colId xmlns:a16="http://schemas.microsoft.com/office/drawing/2014/main" val="20000"/>
                    </a:ext>
                  </a:extLst>
                </a:gridCol>
                <a:gridCol w="2019404">
                  <a:extLst>
                    <a:ext uri="{9D8B030D-6E8A-4147-A177-3AD203B41FA5}">
                      <a16:colId xmlns:a16="http://schemas.microsoft.com/office/drawing/2014/main" val="20001"/>
                    </a:ext>
                  </a:extLst>
                </a:gridCol>
                <a:gridCol w="2019404">
                  <a:extLst>
                    <a:ext uri="{9D8B030D-6E8A-4147-A177-3AD203B41FA5}">
                      <a16:colId xmlns:a16="http://schemas.microsoft.com/office/drawing/2014/main" val="20002"/>
                    </a:ext>
                  </a:extLst>
                </a:gridCol>
                <a:gridCol w="2019404">
                  <a:extLst>
                    <a:ext uri="{9D8B030D-6E8A-4147-A177-3AD203B41FA5}">
                      <a16:colId xmlns:a16="http://schemas.microsoft.com/office/drawing/2014/main" val="20003"/>
                    </a:ext>
                  </a:extLst>
                </a:gridCol>
                <a:gridCol w="2019404">
                  <a:extLst>
                    <a:ext uri="{9D8B030D-6E8A-4147-A177-3AD203B41FA5}">
                      <a16:colId xmlns:a16="http://schemas.microsoft.com/office/drawing/2014/main" val="20004"/>
                    </a:ext>
                  </a:extLst>
                </a:gridCol>
                <a:gridCol w="2019404">
                  <a:extLst>
                    <a:ext uri="{9D8B030D-6E8A-4147-A177-3AD203B41FA5}">
                      <a16:colId xmlns:a16="http://schemas.microsoft.com/office/drawing/2014/main" val="20005"/>
                    </a:ext>
                  </a:extLst>
                </a:gridCol>
                <a:gridCol w="2019404">
                  <a:extLst>
                    <a:ext uri="{9D8B030D-6E8A-4147-A177-3AD203B41FA5}">
                      <a16:colId xmlns:a16="http://schemas.microsoft.com/office/drawing/2014/main" val="20006"/>
                    </a:ext>
                  </a:extLst>
                </a:gridCol>
                <a:gridCol w="2019404">
                  <a:extLst>
                    <a:ext uri="{9D8B030D-6E8A-4147-A177-3AD203B41FA5}">
                      <a16:colId xmlns:a16="http://schemas.microsoft.com/office/drawing/2014/main" val="20007"/>
                    </a:ext>
                  </a:extLst>
                </a:gridCol>
              </a:tblGrid>
              <a:tr h="877704">
                <a:tc gridSpan="8">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tc hMerge="1">
                  <a:txBody>
                    <a:bodyPr/>
                    <a:lstStyle/>
                    <a:p>
                      <a:pPr algn="ctr">
                        <a:lnSpc>
                          <a:spcPts val="4259"/>
                        </a:lnSpc>
                        <a:defRPr/>
                      </a:pPr>
                      <a:r>
                        <a:rPr lang="en-US" sz="3549" b="1">
                          <a:solidFill>
                            <a:srgbClr val="FFFFFF"/>
                          </a:solidFill>
                          <a:latin typeface="Arial Bold"/>
                          <a:ea typeface="Arial Bold"/>
                          <a:cs typeface="Arial Bold"/>
                          <a:sym typeface="Arial Bold"/>
                        </a:rPr>
                        <a:t>KS2 Maths SATs papers analysis by @Missie_Bee</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1294"/>
                    </a:solidFill>
                  </a:tcPr>
                </a:tc>
                <a:extLst>
                  <a:ext uri="{0D108BD9-81ED-4DB2-BD59-A6C34878D82A}">
                    <a16:rowId xmlns:a16="http://schemas.microsoft.com/office/drawing/2014/main" val="10000"/>
                  </a:ext>
                </a:extLst>
              </a:tr>
              <a:tr h="1240606">
                <a:tc>
                  <a:txBody>
                    <a:bodyPr/>
                    <a:lstStyle/>
                    <a:p>
                      <a:pPr algn="ctr">
                        <a:lnSpc>
                          <a:spcPts val="1679"/>
                        </a:lnSpc>
                        <a:defRPr/>
                      </a:pP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2017</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2018</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2019</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2022</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2023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2024</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539"/>
                        </a:lnSpc>
                        <a:defRPr/>
                      </a:pPr>
                      <a:r>
                        <a:rPr lang="en-US" sz="2949" b="1">
                          <a:solidFill>
                            <a:srgbClr val="000000"/>
                          </a:solidFill>
                          <a:latin typeface="Arial Bold"/>
                          <a:ea typeface="Arial Bold"/>
                          <a:cs typeface="Arial Bold"/>
                          <a:sym typeface="Arial Bold"/>
                        </a:rPr>
                        <a:t>2025</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extLst>
                  <a:ext uri="{0D108BD9-81ED-4DB2-BD59-A6C34878D82A}">
                    <a16:rowId xmlns:a16="http://schemas.microsoft.com/office/drawing/2014/main" val="10001"/>
                  </a:ext>
                </a:extLst>
              </a:tr>
              <a:tr h="962796">
                <a:tc>
                  <a:txBody>
                    <a:bodyPr/>
                    <a:lstStyle/>
                    <a:p>
                      <a:pPr algn="ctr">
                        <a:lnSpc>
                          <a:spcPts val="2220"/>
                        </a:lnSpc>
                        <a:defRPr/>
                      </a:pPr>
                      <a:r>
                        <a:rPr lang="en-US" sz="1850" b="1">
                          <a:solidFill>
                            <a:srgbClr val="000000"/>
                          </a:solidFill>
                          <a:latin typeface="Arial Bold"/>
                          <a:ea typeface="Arial Bold"/>
                          <a:cs typeface="Arial Bold"/>
                          <a:sym typeface="Arial Bold"/>
                        </a:rPr>
                        <a:t>% required to 'pass'</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52</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55</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51</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49</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27325E"/>
                          </a:solidFill>
                          <a:latin typeface="Arial Bold"/>
                          <a:ea typeface="Arial Bold"/>
                          <a:cs typeface="Arial Bold"/>
                          <a:sym typeface="Arial Bold"/>
                        </a:rPr>
                        <a:t>53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518417">
                <a:tc>
                  <a:txBody>
                    <a:bodyPr/>
                    <a:lstStyle/>
                    <a:p>
                      <a:pPr algn="ctr">
                        <a:lnSpc>
                          <a:spcPts val="2220"/>
                        </a:lnSpc>
                        <a:defRPr/>
                      </a:pPr>
                      <a:r>
                        <a:rPr lang="en-US" sz="1850" b="1">
                          <a:solidFill>
                            <a:srgbClr val="000000"/>
                          </a:solidFill>
                          <a:latin typeface="Arial Bold"/>
                          <a:ea typeface="Arial Bold"/>
                          <a:cs typeface="Arial Bold"/>
                          <a:sym typeface="Arial Bold"/>
                        </a:rPr>
                        <a:t>% of questions from years 3-5 curricula</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BB68"/>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58</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52</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63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58</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56</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62</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47256">
                <a:tc>
                  <a:txBody>
                    <a:bodyPr/>
                    <a:lstStyle/>
                    <a:p>
                      <a:pPr algn="ctr">
                        <a:lnSpc>
                          <a:spcPts val="2220"/>
                        </a:lnSpc>
                        <a:defRPr/>
                      </a:pPr>
                      <a:r>
                        <a:rPr lang="en-US" sz="1850" b="1">
                          <a:solidFill>
                            <a:srgbClr val="000000"/>
                          </a:solidFill>
                          <a:latin typeface="Arial Bold"/>
                          <a:ea typeface="Arial Bold"/>
                          <a:cs typeface="Arial Bold"/>
                          <a:sym typeface="Arial Bold"/>
                        </a:rPr>
                        <a:t>% of questions from weightiest content domains (calculations &amp; FDP)</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FBB68"/>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36</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43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54</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63</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58</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67</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a:lnSpc>
                          <a:spcPts val="3179"/>
                        </a:lnSpc>
                        <a:defRPr/>
                      </a:pPr>
                      <a:r>
                        <a:rPr lang="en-US" sz="2649" b="1">
                          <a:solidFill>
                            <a:srgbClr val="000000"/>
                          </a:solidFill>
                          <a:latin typeface="Arial Bold"/>
                          <a:ea typeface="Arial Bold"/>
                          <a:cs typeface="Arial Bold"/>
                          <a:sym typeface="Arial Bold"/>
                        </a:rPr>
                        <a:t>59</a:t>
                      </a:r>
                      <a:endParaRPr lang="en-US" sz="1100"/>
                    </a:p>
                  </a:txBody>
                  <a:tcPr marL="63990" marR="63990" marT="63990" marB="639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3" name="Freeform 3"/>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2"/>
            <a:stretch>
              <a:fillRect/>
            </a:stretch>
          </a:blipFill>
        </p:spPr>
        <p:txBody>
          <a:bodyPr/>
          <a:lstStyle/>
          <a:p>
            <a:endParaRPr lang="en-GB"/>
          </a:p>
        </p:txBody>
      </p:sp>
      <p:graphicFrame>
        <p:nvGraphicFramePr>
          <p:cNvPr id="3" name="Object 3"/>
          <p:cNvGraphicFramePr/>
          <p:nvPr>
            <p:extLst>
              <p:ext uri="{D42A27DB-BD31-4B8C-83A1-F6EECF244321}">
                <p14:modId xmlns:p14="http://schemas.microsoft.com/office/powerpoint/2010/main" val="960143207"/>
              </p:ext>
            </p:extLst>
          </p:nvPr>
        </p:nvGraphicFramePr>
        <p:xfrm>
          <a:off x="-20444" y="2376118"/>
          <a:ext cx="15087600" cy="5172581"/>
        </p:xfrm>
        <a:graphic>
          <a:graphicData uri="http://schemas.openxmlformats.org/presentationml/2006/ole">
            <mc:AlternateContent xmlns:mc="http://schemas.openxmlformats.org/markup-compatibility/2006">
              <mc:Choice xmlns:v="urn:schemas-microsoft-com:vml" Requires="v">
                <p:oleObj name="Worksheet" r:id="rId3" imgW="18097500" imgH="6781800" progId="Excel.Sheet.12">
                  <p:embed/>
                </p:oleObj>
              </mc:Choice>
              <mc:Fallback>
                <p:oleObj name="Worksheet" r:id="rId3" imgW="18097500" imgH="6781800" progId="Excel.Sheet.12">
                  <p:embed/>
                  <p:pic>
                    <p:nvPicPr>
                      <p:cNvPr id="3" name="Object 3"/>
                      <p:cNvPicPr/>
                      <p:nvPr/>
                    </p:nvPicPr>
                    <p:blipFill>
                      <a:blip r:embed="rId4"/>
                      <a:stretch>
                        <a:fillRect/>
                      </a:stretch>
                    </p:blipFill>
                    <p:spPr>
                      <a:xfrm>
                        <a:off x="-20444" y="2376118"/>
                        <a:ext cx="15087600" cy="5172581"/>
                      </a:xfrm>
                      <a:prstGeom prst="rect">
                        <a:avLst/>
                      </a:prstGeom>
                    </p:spPr>
                  </p:pic>
                </p:oleObj>
              </mc:Fallback>
            </mc:AlternateContent>
          </a:graphicData>
        </a:graphic>
      </p:graphicFrame>
      <p:sp>
        <p:nvSpPr>
          <p:cNvPr id="4" name="TextBox 4"/>
          <p:cNvSpPr txBox="1"/>
          <p:nvPr/>
        </p:nvSpPr>
        <p:spPr>
          <a:xfrm>
            <a:off x="345015" y="159688"/>
            <a:ext cx="15380271" cy="987193"/>
          </a:xfrm>
          <a:prstGeom prst="rect">
            <a:avLst/>
          </a:prstGeom>
        </p:spPr>
        <p:txBody>
          <a:bodyPr wrap="square" lIns="0" tIns="0" rIns="0" bIns="0" rtlCol="0" anchor="t">
            <a:spAutoFit/>
          </a:bodyPr>
          <a:lstStyle/>
          <a:p>
            <a:pPr algn="l">
              <a:lnSpc>
                <a:spcPts val="8160"/>
              </a:lnSpc>
            </a:pPr>
            <a:r>
              <a:rPr lang="en-US" sz="6800" b="1">
                <a:solidFill>
                  <a:srgbClr val="0C1293"/>
                </a:solidFill>
                <a:latin typeface="Arial Bold"/>
                <a:ea typeface="Arial Bold"/>
                <a:cs typeface="Arial Bold"/>
                <a:sym typeface="Arial Bold"/>
              </a:rPr>
              <a:t>Paper content (by year group level)</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6CA7D3-592F-5FBC-843D-547825369997}"/>
              </a:ext>
            </a:extLst>
          </p:cNvPr>
          <p:cNvSpPr>
            <a:spLocks noGrp="1"/>
          </p:cNvSpPr>
          <p:nvPr>
            <p:ph type="title"/>
          </p:nvPr>
        </p:nvSpPr>
        <p:spPr>
          <a:xfrm>
            <a:off x="1257300" y="1257300"/>
            <a:ext cx="15773400" cy="4279106"/>
          </a:xfrm>
        </p:spPr>
        <p:txBody>
          <a:bodyPr/>
          <a:lstStyle/>
          <a:p>
            <a:r>
              <a:rPr lang="en-GB"/>
              <a:t>How can you help your child?</a:t>
            </a:r>
          </a:p>
        </p:txBody>
      </p:sp>
    </p:spTree>
    <p:extLst>
      <p:ext uri="{BB962C8B-B14F-4D97-AF65-F5344CB8AC3E}">
        <p14:creationId xmlns:p14="http://schemas.microsoft.com/office/powerpoint/2010/main" val="1595357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 y="26338"/>
            <a:ext cx="10576560" cy="987193"/>
          </a:xfrm>
          <a:prstGeom prst="rect">
            <a:avLst/>
          </a:prstGeom>
        </p:spPr>
        <p:txBody>
          <a:bodyPr wrap="square" lIns="0" tIns="0" rIns="0" bIns="0" rtlCol="0" anchor="t">
            <a:spAutoFit/>
          </a:bodyPr>
          <a:lstStyle/>
          <a:p>
            <a:pPr algn="l">
              <a:lnSpc>
                <a:spcPts val="8160"/>
              </a:lnSpc>
            </a:pPr>
            <a:r>
              <a:rPr lang="en-US" sz="6800" b="1">
                <a:solidFill>
                  <a:srgbClr val="0B1294"/>
                </a:solidFill>
                <a:latin typeface="Arial Bold"/>
                <a:ea typeface="Arial Bold"/>
                <a:cs typeface="Arial Bold"/>
                <a:sym typeface="Arial Bold"/>
              </a:rPr>
              <a:t>Supporting Resources</a:t>
            </a:r>
          </a:p>
        </p:txBody>
      </p:sp>
      <p:grpSp>
        <p:nvGrpSpPr>
          <p:cNvPr id="3" name="Group 3"/>
          <p:cNvGrpSpPr/>
          <p:nvPr/>
        </p:nvGrpSpPr>
        <p:grpSpPr>
          <a:xfrm>
            <a:off x="787501" y="1747347"/>
            <a:ext cx="6109648" cy="4016484"/>
            <a:chOff x="0" y="0"/>
            <a:chExt cx="8146198" cy="5355312"/>
          </a:xfrm>
        </p:grpSpPr>
        <p:sp>
          <p:nvSpPr>
            <p:cNvPr id="4" name="Freeform 4"/>
            <p:cNvSpPr/>
            <p:nvPr/>
          </p:nvSpPr>
          <p:spPr>
            <a:xfrm>
              <a:off x="0" y="0"/>
              <a:ext cx="8146161" cy="5355336"/>
            </a:xfrm>
            <a:custGeom>
              <a:avLst/>
              <a:gdLst/>
              <a:ahLst/>
              <a:cxnLst/>
              <a:rect l="l" t="t" r="r" b="b"/>
              <a:pathLst>
                <a:path w="8146161" h="5355336">
                  <a:moveTo>
                    <a:pt x="0" y="0"/>
                  </a:moveTo>
                  <a:lnTo>
                    <a:pt x="8146161" y="0"/>
                  </a:lnTo>
                  <a:lnTo>
                    <a:pt x="8146161" y="5355336"/>
                  </a:lnTo>
                  <a:lnTo>
                    <a:pt x="0" y="5355336"/>
                  </a:lnTo>
                  <a:close/>
                </a:path>
              </a:pathLst>
            </a:custGeom>
            <a:solidFill>
              <a:srgbClr val="DFBB68"/>
            </a:solidFill>
            <a:ln w="12700">
              <a:solidFill>
                <a:srgbClr val="000000"/>
              </a:solidFill>
            </a:ln>
          </p:spPr>
          <p:txBody>
            <a:bodyPr/>
            <a:lstStyle/>
            <a:p>
              <a:endParaRPr lang="en-GB"/>
            </a:p>
          </p:txBody>
        </p:sp>
        <p:sp>
          <p:nvSpPr>
            <p:cNvPr id="5" name="Freeform 5"/>
            <p:cNvSpPr/>
            <p:nvPr/>
          </p:nvSpPr>
          <p:spPr>
            <a:xfrm>
              <a:off x="-1524" y="-1524"/>
              <a:ext cx="8149209" cy="5358384"/>
            </a:xfrm>
            <a:custGeom>
              <a:avLst/>
              <a:gdLst/>
              <a:ahLst/>
              <a:cxnLst/>
              <a:rect l="l" t="t" r="r" b="b"/>
              <a:pathLst>
                <a:path w="8149209" h="5358384">
                  <a:moveTo>
                    <a:pt x="1524" y="0"/>
                  </a:moveTo>
                  <a:lnTo>
                    <a:pt x="8147685" y="0"/>
                  </a:lnTo>
                  <a:cubicBezTo>
                    <a:pt x="8148574" y="0"/>
                    <a:pt x="8149209" y="762"/>
                    <a:pt x="8149209" y="1524"/>
                  </a:cubicBezTo>
                  <a:lnTo>
                    <a:pt x="8149209" y="5356860"/>
                  </a:lnTo>
                  <a:cubicBezTo>
                    <a:pt x="8149209" y="5357749"/>
                    <a:pt x="8148447" y="5358384"/>
                    <a:pt x="8147685" y="5358384"/>
                  </a:cubicBezTo>
                  <a:lnTo>
                    <a:pt x="1524" y="5358384"/>
                  </a:lnTo>
                  <a:cubicBezTo>
                    <a:pt x="635" y="5358384"/>
                    <a:pt x="0" y="5357622"/>
                    <a:pt x="0" y="5356860"/>
                  </a:cubicBezTo>
                  <a:lnTo>
                    <a:pt x="0" y="1524"/>
                  </a:lnTo>
                  <a:cubicBezTo>
                    <a:pt x="0" y="635"/>
                    <a:pt x="762" y="0"/>
                    <a:pt x="1524" y="0"/>
                  </a:cubicBezTo>
                  <a:moveTo>
                    <a:pt x="1524" y="3048"/>
                  </a:moveTo>
                  <a:lnTo>
                    <a:pt x="1524" y="1524"/>
                  </a:lnTo>
                  <a:lnTo>
                    <a:pt x="3048" y="1524"/>
                  </a:lnTo>
                  <a:lnTo>
                    <a:pt x="3048" y="5356860"/>
                  </a:lnTo>
                  <a:lnTo>
                    <a:pt x="1524" y="5356860"/>
                  </a:lnTo>
                  <a:lnTo>
                    <a:pt x="1524" y="5355336"/>
                  </a:lnTo>
                  <a:lnTo>
                    <a:pt x="8147685" y="5355336"/>
                  </a:lnTo>
                  <a:lnTo>
                    <a:pt x="8147685" y="5356860"/>
                  </a:lnTo>
                  <a:lnTo>
                    <a:pt x="8146161" y="5356860"/>
                  </a:lnTo>
                  <a:lnTo>
                    <a:pt x="8146161" y="1524"/>
                  </a:lnTo>
                  <a:lnTo>
                    <a:pt x="8147685" y="1524"/>
                  </a:lnTo>
                  <a:lnTo>
                    <a:pt x="8147685" y="3048"/>
                  </a:lnTo>
                  <a:lnTo>
                    <a:pt x="1524" y="3048"/>
                  </a:lnTo>
                  <a:close/>
                </a:path>
              </a:pathLst>
            </a:custGeom>
            <a:solidFill>
              <a:srgbClr val="000000"/>
            </a:solidFill>
            <a:ln w="12700">
              <a:solidFill>
                <a:srgbClr val="000000"/>
              </a:solidFill>
            </a:ln>
          </p:spPr>
          <p:txBody>
            <a:bodyPr/>
            <a:lstStyle/>
            <a:p>
              <a:endParaRPr lang="en-GB"/>
            </a:p>
          </p:txBody>
        </p:sp>
        <p:sp>
          <p:nvSpPr>
            <p:cNvPr id="6" name="TextBox 6"/>
            <p:cNvSpPr txBox="1"/>
            <p:nvPr/>
          </p:nvSpPr>
          <p:spPr>
            <a:xfrm>
              <a:off x="0" y="-66675"/>
              <a:ext cx="8146198" cy="5421987"/>
            </a:xfrm>
            <a:prstGeom prst="rect">
              <a:avLst/>
            </a:prstGeom>
          </p:spPr>
          <p:txBody>
            <a:bodyPr lIns="50800" tIns="50800" rIns="50800" bIns="50800" rtlCol="0" anchor="t"/>
            <a:lstStyle/>
            <a:p>
              <a:pPr algn="l">
                <a:lnSpc>
                  <a:spcPts val="4320"/>
                </a:lnSpc>
              </a:pPr>
              <a:r>
                <a:rPr lang="en-US" sz="3600" u="sng">
                  <a:solidFill>
                    <a:srgbClr val="0563C1"/>
                  </a:solidFill>
                  <a:latin typeface="Calibri (MS)"/>
                  <a:ea typeface="Calibri (MS)"/>
                  <a:cs typeface="Calibri (MS)"/>
                  <a:sym typeface="Calibri (MS)"/>
                  <a:hlinkClick r:id="rId2" tooltip="http://www.maths4everyone.com/"/>
                </a:rPr>
                <a:t>www.maths4everyone.com</a:t>
              </a:r>
              <a:r>
                <a:rPr lang="en-US" sz="3600">
                  <a:solidFill>
                    <a:srgbClr val="000000"/>
                  </a:solidFill>
                  <a:latin typeface="Calibri (MS)"/>
                  <a:ea typeface="Calibri (MS)"/>
                  <a:cs typeface="Calibri (MS)"/>
                  <a:sym typeface="Calibri (MS)"/>
                </a:rPr>
                <a:t> </a:t>
              </a:r>
            </a:p>
            <a:p>
              <a:pPr algn="l">
                <a:lnSpc>
                  <a:spcPts val="4320"/>
                </a:lnSpc>
              </a:pPr>
              <a:endParaRPr lang="en-US" sz="3600">
                <a:solidFill>
                  <a:srgbClr val="000000"/>
                </a:solidFill>
                <a:latin typeface="Calibri (MS)"/>
                <a:ea typeface="Calibri (MS)"/>
                <a:cs typeface="Calibri (MS)"/>
                <a:sym typeface="Calibri (MS)"/>
              </a:endParaRPr>
            </a:p>
            <a:p>
              <a:pPr algn="l">
                <a:lnSpc>
                  <a:spcPts val="4320"/>
                </a:lnSpc>
              </a:pPr>
              <a:r>
                <a:rPr lang="en-US" sz="3600" u="sng">
                  <a:solidFill>
                    <a:srgbClr val="0563C1"/>
                  </a:solidFill>
                  <a:latin typeface="Calibri (MS)"/>
                  <a:ea typeface="Calibri (MS)"/>
                  <a:cs typeface="Calibri (MS)"/>
                  <a:sym typeface="Calibri (MS)"/>
                  <a:hlinkClick r:id="rId3" tooltip="http://www.mathsbot.com/"/>
                </a:rPr>
                <a:t>www.mathsbot.com</a:t>
              </a:r>
            </a:p>
            <a:p>
              <a:pPr algn="l">
                <a:lnSpc>
                  <a:spcPts val="4320"/>
                </a:lnSpc>
              </a:pPr>
              <a:endParaRPr lang="en-US" sz="3600" u="sng">
                <a:solidFill>
                  <a:srgbClr val="0563C1"/>
                </a:solidFill>
                <a:latin typeface="Calibri (MS)"/>
                <a:ea typeface="Calibri (MS)"/>
                <a:cs typeface="Calibri (MS)"/>
                <a:sym typeface="Calibri (MS)"/>
                <a:hlinkClick r:id="rId3" tooltip="http://www.mathsbot.com/"/>
              </a:endParaRPr>
            </a:p>
            <a:p>
              <a:pPr algn="l">
                <a:lnSpc>
                  <a:spcPts val="4320"/>
                </a:lnSpc>
              </a:pPr>
              <a:r>
                <a:rPr lang="en-US" sz="3600" u="sng">
                  <a:solidFill>
                    <a:srgbClr val="0563C1"/>
                  </a:solidFill>
                  <a:latin typeface="Calibri (MS)"/>
                  <a:ea typeface="Calibri (MS)"/>
                  <a:cs typeface="Calibri (MS)"/>
                  <a:sym typeface="Calibri (MS)"/>
                  <a:hlinkClick r:id="rId4" tooltip="http://www.myminimaths.co.uk/"/>
                </a:rPr>
                <a:t>www.myminimaths.co.uk</a:t>
              </a:r>
              <a:r>
                <a:rPr lang="en-US" sz="3600">
                  <a:solidFill>
                    <a:srgbClr val="000000"/>
                  </a:solidFill>
                  <a:latin typeface="Calibri (MS)"/>
                  <a:ea typeface="Calibri (MS)"/>
                  <a:cs typeface="Calibri (MS)"/>
                  <a:sym typeface="Calibri (MS)"/>
                </a:rPr>
                <a:t> </a:t>
              </a:r>
            </a:p>
            <a:p>
              <a:pPr algn="l">
                <a:lnSpc>
                  <a:spcPts val="4320"/>
                </a:lnSpc>
              </a:pPr>
              <a:endParaRPr lang="en-US" sz="3600">
                <a:solidFill>
                  <a:srgbClr val="000000"/>
                </a:solidFill>
                <a:latin typeface="Calibri (MS)"/>
                <a:ea typeface="Calibri (MS)"/>
                <a:cs typeface="Calibri (MS)"/>
                <a:sym typeface="Calibri (MS)"/>
              </a:endParaRPr>
            </a:p>
            <a:p>
              <a:pPr algn="l">
                <a:lnSpc>
                  <a:spcPts val="4320"/>
                </a:lnSpc>
              </a:pPr>
              <a:r>
                <a:rPr lang="en-US" sz="3600">
                  <a:solidFill>
                    <a:srgbClr val="000000"/>
                  </a:solidFill>
                  <a:latin typeface="Calibri (MS)"/>
                  <a:ea typeface="Calibri (MS)"/>
                  <a:cs typeface="Calibri (MS)"/>
                  <a:sym typeface="Calibri (MS)"/>
                  <a:hlinkClick r:id="rId5"/>
                </a:rPr>
                <a:t>www.mathsisfun.com</a:t>
              </a:r>
              <a:endParaRPr lang="en-US" sz="3600">
                <a:solidFill>
                  <a:srgbClr val="000000"/>
                </a:solidFill>
                <a:latin typeface="Calibri (MS)"/>
                <a:ea typeface="Calibri (MS)"/>
                <a:cs typeface="Calibri (MS)"/>
                <a:sym typeface="Calibri (MS)"/>
              </a:endParaRPr>
            </a:p>
            <a:p>
              <a:pPr algn="l">
                <a:lnSpc>
                  <a:spcPts val="4320"/>
                </a:lnSpc>
              </a:pPr>
              <a:endParaRPr lang="en-US" sz="3600">
                <a:solidFill>
                  <a:srgbClr val="000000"/>
                </a:solidFill>
                <a:latin typeface="Calibri (MS)"/>
                <a:ea typeface="Calibri (MS)"/>
                <a:cs typeface="Calibri (MS)"/>
                <a:sym typeface="Calibri (MS)"/>
              </a:endParaRPr>
            </a:p>
          </p:txBody>
        </p:sp>
      </p:grpSp>
      <p:grpSp>
        <p:nvGrpSpPr>
          <p:cNvPr id="7" name="Group 7"/>
          <p:cNvGrpSpPr>
            <a:grpSpLocks noChangeAspect="1"/>
          </p:cNvGrpSpPr>
          <p:nvPr/>
        </p:nvGrpSpPr>
        <p:grpSpPr>
          <a:xfrm>
            <a:off x="8027874" y="6735916"/>
            <a:ext cx="9544050" cy="3243262"/>
            <a:chOff x="0" y="0"/>
            <a:chExt cx="12725400" cy="4324350"/>
          </a:xfrm>
        </p:grpSpPr>
        <p:sp>
          <p:nvSpPr>
            <p:cNvPr id="8" name="Freeform 8"/>
            <p:cNvSpPr/>
            <p:nvPr/>
          </p:nvSpPr>
          <p:spPr>
            <a:xfrm>
              <a:off x="0" y="0"/>
              <a:ext cx="12725400" cy="4324350"/>
            </a:xfrm>
            <a:custGeom>
              <a:avLst/>
              <a:gdLst/>
              <a:ahLst/>
              <a:cxnLst/>
              <a:rect l="l" t="t" r="r" b="b"/>
              <a:pathLst>
                <a:path w="12725400" h="4324350">
                  <a:moveTo>
                    <a:pt x="0" y="0"/>
                  </a:moveTo>
                  <a:lnTo>
                    <a:pt x="12725400" y="0"/>
                  </a:lnTo>
                  <a:lnTo>
                    <a:pt x="12725400" y="4324350"/>
                  </a:lnTo>
                  <a:lnTo>
                    <a:pt x="0" y="4324350"/>
                  </a:lnTo>
                  <a:lnTo>
                    <a:pt x="0" y="0"/>
                  </a:lnTo>
                  <a:close/>
                </a:path>
              </a:pathLst>
            </a:custGeom>
            <a:blipFill>
              <a:blip r:embed="rId6"/>
              <a:stretch>
                <a:fillRect/>
              </a:stretch>
            </a:blipFill>
          </p:spPr>
          <p:txBody>
            <a:bodyPr/>
            <a:lstStyle/>
            <a:p>
              <a:endParaRPr lang="en-GB"/>
            </a:p>
          </p:txBody>
        </p:sp>
      </p:grpSp>
      <p:grpSp>
        <p:nvGrpSpPr>
          <p:cNvPr id="9" name="Group 9"/>
          <p:cNvGrpSpPr>
            <a:grpSpLocks noChangeAspect="1"/>
          </p:cNvGrpSpPr>
          <p:nvPr/>
        </p:nvGrpSpPr>
        <p:grpSpPr>
          <a:xfrm>
            <a:off x="1143000" y="5812694"/>
            <a:ext cx="6109648" cy="4040645"/>
            <a:chOff x="0" y="0"/>
            <a:chExt cx="8146198" cy="5387526"/>
          </a:xfrm>
        </p:grpSpPr>
        <p:sp>
          <p:nvSpPr>
            <p:cNvPr id="10" name="Freeform 10"/>
            <p:cNvSpPr/>
            <p:nvPr/>
          </p:nvSpPr>
          <p:spPr>
            <a:xfrm>
              <a:off x="0" y="0"/>
              <a:ext cx="8146161" cy="5387467"/>
            </a:xfrm>
            <a:custGeom>
              <a:avLst/>
              <a:gdLst/>
              <a:ahLst/>
              <a:cxnLst/>
              <a:rect l="l" t="t" r="r" b="b"/>
              <a:pathLst>
                <a:path w="8146161" h="5387467">
                  <a:moveTo>
                    <a:pt x="0" y="0"/>
                  </a:moveTo>
                  <a:lnTo>
                    <a:pt x="8146161" y="0"/>
                  </a:lnTo>
                  <a:lnTo>
                    <a:pt x="8146161" y="5387467"/>
                  </a:lnTo>
                  <a:lnTo>
                    <a:pt x="0" y="5387467"/>
                  </a:lnTo>
                  <a:lnTo>
                    <a:pt x="0" y="0"/>
                  </a:lnTo>
                  <a:close/>
                </a:path>
              </a:pathLst>
            </a:custGeom>
            <a:blipFill>
              <a:blip r:embed="rId7"/>
              <a:stretch>
                <a:fillRect b="-1"/>
              </a:stretch>
            </a:blipFill>
          </p:spPr>
          <p:txBody>
            <a:bodyPr/>
            <a:lstStyle/>
            <a:p>
              <a:endParaRPr lang="en-GB"/>
            </a:p>
          </p:txBody>
        </p:sp>
      </p:grpSp>
      <p:grpSp>
        <p:nvGrpSpPr>
          <p:cNvPr id="11" name="Group 11"/>
          <p:cNvGrpSpPr>
            <a:grpSpLocks noChangeAspect="1"/>
          </p:cNvGrpSpPr>
          <p:nvPr/>
        </p:nvGrpSpPr>
        <p:grpSpPr>
          <a:xfrm>
            <a:off x="9440636" y="1747347"/>
            <a:ext cx="6718527" cy="4837812"/>
            <a:chOff x="0" y="0"/>
            <a:chExt cx="8958036" cy="6450416"/>
          </a:xfrm>
        </p:grpSpPr>
        <p:sp>
          <p:nvSpPr>
            <p:cNvPr id="12" name="Freeform 12"/>
            <p:cNvSpPr/>
            <p:nvPr/>
          </p:nvSpPr>
          <p:spPr>
            <a:xfrm>
              <a:off x="0" y="0"/>
              <a:ext cx="8958072" cy="6450457"/>
            </a:xfrm>
            <a:custGeom>
              <a:avLst/>
              <a:gdLst/>
              <a:ahLst/>
              <a:cxnLst/>
              <a:rect l="l" t="t" r="r" b="b"/>
              <a:pathLst>
                <a:path w="8958072" h="6450457">
                  <a:moveTo>
                    <a:pt x="0" y="0"/>
                  </a:moveTo>
                  <a:lnTo>
                    <a:pt x="8958072" y="0"/>
                  </a:lnTo>
                  <a:lnTo>
                    <a:pt x="8958072" y="6450457"/>
                  </a:lnTo>
                  <a:lnTo>
                    <a:pt x="0" y="6450457"/>
                  </a:lnTo>
                  <a:lnTo>
                    <a:pt x="0" y="0"/>
                  </a:lnTo>
                  <a:close/>
                </a:path>
              </a:pathLst>
            </a:custGeom>
            <a:blipFill>
              <a:blip r:embed="rId8"/>
              <a:stretch>
                <a:fillRect/>
              </a:stretch>
            </a:blipFill>
          </p:spPr>
          <p:txBody>
            <a:bodyPr/>
            <a:lstStyle/>
            <a:p>
              <a:endParaRPr lang="en-GB"/>
            </a:p>
          </p:txBody>
        </p:sp>
      </p:grpSp>
      <p:sp>
        <p:nvSpPr>
          <p:cNvPr id="13" name="Freeform 13"/>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9"/>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CA42-BA92-A1AF-4250-E6728F1362E5}"/>
              </a:ext>
            </a:extLst>
          </p:cNvPr>
          <p:cNvSpPr>
            <a:spLocks noGrp="1"/>
          </p:cNvSpPr>
          <p:nvPr>
            <p:ph type="title"/>
          </p:nvPr>
        </p:nvSpPr>
        <p:spPr/>
        <p:txBody>
          <a:bodyPr/>
          <a:lstStyle/>
          <a:p>
            <a:r>
              <a:rPr lang="en-GB"/>
              <a:t>When are the SATs?</a:t>
            </a:r>
          </a:p>
        </p:txBody>
      </p:sp>
      <p:pic>
        <p:nvPicPr>
          <p:cNvPr id="5" name="Content Placeholder 4">
            <a:extLst>
              <a:ext uri="{FF2B5EF4-FFF2-40B4-BE49-F238E27FC236}">
                <a16:creationId xmlns:a16="http://schemas.microsoft.com/office/drawing/2014/main" id="{14B48C27-518D-271E-A5EF-5DF72C1E84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300" y="2304298"/>
            <a:ext cx="14688216" cy="6574517"/>
          </a:xfrm>
        </p:spPr>
      </p:pic>
      <p:sp>
        <p:nvSpPr>
          <p:cNvPr id="7" name="TextBox 6">
            <a:extLst>
              <a:ext uri="{FF2B5EF4-FFF2-40B4-BE49-F238E27FC236}">
                <a16:creationId xmlns:a16="http://schemas.microsoft.com/office/drawing/2014/main" id="{93357E53-AF2C-4020-D1DF-CF2EA454742C}"/>
              </a:ext>
            </a:extLst>
          </p:cNvPr>
          <p:cNvSpPr txBox="1"/>
          <p:nvPr/>
        </p:nvSpPr>
        <p:spPr>
          <a:xfrm>
            <a:off x="1257300" y="8962445"/>
            <a:ext cx="14688216" cy="1106841"/>
          </a:xfrm>
          <a:prstGeom prst="rect">
            <a:avLst/>
          </a:prstGeom>
          <a:noFill/>
        </p:spPr>
        <p:txBody>
          <a:bodyPr wrap="square">
            <a:spAutoFit/>
          </a:bodyPr>
          <a:lstStyle/>
          <a:p>
            <a:pPr defTabSz="1371600">
              <a:lnSpc>
                <a:spcPct val="91000"/>
              </a:lnSpc>
            </a:pPr>
            <a:r>
              <a:rPr lang="en-US" sz="3600">
                <a:solidFill>
                  <a:prstClr val="black"/>
                </a:solidFill>
                <a:latin typeface="Kermit Light" panose="020F0503040000060003" pitchFamily="34" charset="0"/>
              </a:rPr>
              <a:t>Writing is assessed using evidence collected throughout year 6. There is no year 6 SATs writing test.  </a:t>
            </a:r>
          </a:p>
        </p:txBody>
      </p:sp>
    </p:spTree>
    <p:extLst>
      <p:ext uri="{BB962C8B-B14F-4D97-AF65-F5344CB8AC3E}">
        <p14:creationId xmlns:p14="http://schemas.microsoft.com/office/powerpoint/2010/main" val="2996499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590A-94EE-32AE-FA5F-F4BCE8A329A1}"/>
              </a:ext>
            </a:extLst>
          </p:cNvPr>
          <p:cNvSpPr>
            <a:spLocks noGrp="1"/>
          </p:cNvSpPr>
          <p:nvPr>
            <p:ph type="title"/>
          </p:nvPr>
        </p:nvSpPr>
        <p:spPr>
          <a:xfrm>
            <a:off x="1257301" y="547689"/>
            <a:ext cx="4159652" cy="1709376"/>
          </a:xfrm>
        </p:spPr>
        <p:txBody>
          <a:bodyPr/>
          <a:lstStyle/>
          <a:p>
            <a:r>
              <a:rPr lang="en-GB"/>
              <a:t>Reading </a:t>
            </a:r>
          </a:p>
        </p:txBody>
      </p:sp>
      <p:pic>
        <p:nvPicPr>
          <p:cNvPr id="4" name="Picture 3" descr="An open book with a drawing of sun and clouds&#10;&#10;Description automatically generated">
            <a:extLst>
              <a:ext uri="{FF2B5EF4-FFF2-40B4-BE49-F238E27FC236}">
                <a16:creationId xmlns:a16="http://schemas.microsoft.com/office/drawing/2014/main" id="{53CB00E8-5481-50EE-FB20-C8805DADD5F9}"/>
              </a:ext>
            </a:extLst>
          </p:cNvPr>
          <p:cNvPicPr>
            <a:picLocks noChangeAspect="1"/>
          </p:cNvPicPr>
          <p:nvPr/>
        </p:nvPicPr>
        <p:blipFill>
          <a:blip r:embed="rId2"/>
          <a:stretch>
            <a:fillRect/>
          </a:stretch>
        </p:blipFill>
        <p:spPr>
          <a:xfrm>
            <a:off x="5969563" y="6918111"/>
            <a:ext cx="4829618" cy="3368889"/>
          </a:xfrm>
          <a:prstGeom prst="rect">
            <a:avLst/>
          </a:prstGeom>
        </p:spPr>
      </p:pic>
      <p:graphicFrame>
        <p:nvGraphicFramePr>
          <p:cNvPr id="5" name="TextBox 5">
            <a:extLst>
              <a:ext uri="{FF2B5EF4-FFF2-40B4-BE49-F238E27FC236}">
                <a16:creationId xmlns:a16="http://schemas.microsoft.com/office/drawing/2014/main" id="{88613D5A-98E5-AA72-D783-91C7483C5895}"/>
              </a:ext>
            </a:extLst>
          </p:cNvPr>
          <p:cNvGraphicFramePr/>
          <p:nvPr/>
        </p:nvGraphicFramePr>
        <p:xfrm>
          <a:off x="457199" y="2536033"/>
          <a:ext cx="16573502" cy="6928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8F1F3B63-5321-C4CE-F26A-9C792411A6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1625" y="130612"/>
            <a:ext cx="13089177" cy="2543531"/>
          </a:xfrm>
          <a:prstGeom prst="rect">
            <a:avLst/>
          </a:prstGeom>
        </p:spPr>
      </p:pic>
    </p:spTree>
    <p:extLst>
      <p:ext uri="{BB962C8B-B14F-4D97-AF65-F5344CB8AC3E}">
        <p14:creationId xmlns:p14="http://schemas.microsoft.com/office/powerpoint/2010/main" val="3250854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284D-EC55-54B7-6644-C95CA6CAD463}"/>
              </a:ext>
            </a:extLst>
          </p:cNvPr>
          <p:cNvSpPr>
            <a:spLocks noGrp="1"/>
          </p:cNvSpPr>
          <p:nvPr>
            <p:ph type="title"/>
          </p:nvPr>
        </p:nvSpPr>
        <p:spPr/>
        <p:txBody>
          <a:bodyPr/>
          <a:lstStyle/>
          <a:p>
            <a:r>
              <a:rPr lang="en-GB"/>
              <a:t>SPAG</a:t>
            </a:r>
          </a:p>
        </p:txBody>
      </p:sp>
      <p:sp>
        <p:nvSpPr>
          <p:cNvPr id="3" name="Content Placeholder 2">
            <a:extLst>
              <a:ext uri="{FF2B5EF4-FFF2-40B4-BE49-F238E27FC236}">
                <a16:creationId xmlns:a16="http://schemas.microsoft.com/office/drawing/2014/main" id="{F9D0E8AE-794E-EE45-C04B-C608347F6C99}"/>
              </a:ext>
            </a:extLst>
          </p:cNvPr>
          <p:cNvSpPr>
            <a:spLocks noGrp="1"/>
          </p:cNvSpPr>
          <p:nvPr>
            <p:ph idx="1"/>
          </p:nvPr>
        </p:nvSpPr>
        <p:spPr/>
        <p:txBody>
          <a:bodyPr/>
          <a:lstStyle/>
          <a:p>
            <a:pPr marL="428625" indent="-428625">
              <a:lnSpc>
                <a:spcPct val="101000"/>
              </a:lnSpc>
              <a:spcAft>
                <a:spcPts val="900"/>
              </a:spcAft>
            </a:pPr>
            <a:r>
              <a:rPr lang="en-US" spc="75"/>
              <a:t>Identify different skills in the children’s reading book e.g. can you see an example of a fronted adverbial?  </a:t>
            </a:r>
          </a:p>
          <a:p>
            <a:pPr marL="428625" indent="-428625">
              <a:lnSpc>
                <a:spcPct val="101000"/>
              </a:lnSpc>
              <a:spcAft>
                <a:spcPts val="900"/>
              </a:spcAft>
            </a:pPr>
            <a:r>
              <a:rPr lang="en-US" spc="75" err="1"/>
              <a:t>Practise</a:t>
            </a:r>
            <a:r>
              <a:rPr lang="en-US" spc="75"/>
              <a:t> spellings at home </a:t>
            </a:r>
          </a:p>
          <a:p>
            <a:pPr marL="428625" indent="-428625">
              <a:lnSpc>
                <a:spcPct val="101000"/>
              </a:lnSpc>
              <a:spcAft>
                <a:spcPts val="900"/>
              </a:spcAft>
            </a:pPr>
            <a:r>
              <a:rPr lang="en-US" spc="75"/>
              <a:t>Online spelling and grammar games (</a:t>
            </a:r>
            <a:r>
              <a:rPr lang="en-GB" err="1">
                <a:hlinkClick r:id="rId2"/>
              </a:rPr>
              <a:t>Crickweb</a:t>
            </a:r>
            <a:r>
              <a:rPr lang="en-GB">
                <a:hlinkClick r:id="rId2"/>
              </a:rPr>
              <a:t> | KS2 Literacy</a:t>
            </a:r>
            <a:r>
              <a:rPr lang="en-US" spc="75"/>
              <a:t>)</a:t>
            </a:r>
          </a:p>
          <a:p>
            <a:pPr marL="428625" indent="-428625">
              <a:lnSpc>
                <a:spcPct val="101000"/>
              </a:lnSpc>
              <a:spcAft>
                <a:spcPts val="900"/>
              </a:spcAft>
            </a:pPr>
            <a:r>
              <a:rPr lang="en-US" spc="75"/>
              <a:t>BBC Bitesize videos </a:t>
            </a:r>
          </a:p>
        </p:txBody>
      </p:sp>
    </p:spTree>
    <p:extLst>
      <p:ext uri="{BB962C8B-B14F-4D97-AF65-F5344CB8AC3E}">
        <p14:creationId xmlns:p14="http://schemas.microsoft.com/office/powerpoint/2010/main" val="3980459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D091-4706-EABA-BE61-5CB22F0B56F8}"/>
              </a:ext>
            </a:extLst>
          </p:cNvPr>
          <p:cNvSpPr>
            <a:spLocks noGrp="1"/>
          </p:cNvSpPr>
          <p:nvPr>
            <p:ph type="title"/>
          </p:nvPr>
        </p:nvSpPr>
        <p:spPr/>
        <p:txBody>
          <a:bodyPr/>
          <a:lstStyle/>
          <a:p>
            <a:r>
              <a:rPr lang="en-GB"/>
              <a:t>Writing </a:t>
            </a:r>
          </a:p>
        </p:txBody>
      </p:sp>
      <p:sp>
        <p:nvSpPr>
          <p:cNvPr id="3" name="Content Placeholder 2">
            <a:extLst>
              <a:ext uri="{FF2B5EF4-FFF2-40B4-BE49-F238E27FC236}">
                <a16:creationId xmlns:a16="http://schemas.microsoft.com/office/drawing/2014/main" id="{0554D8D6-4DD0-D7FB-DCDB-B29B5FE3CB1C}"/>
              </a:ext>
            </a:extLst>
          </p:cNvPr>
          <p:cNvSpPr>
            <a:spLocks noGrp="1"/>
          </p:cNvSpPr>
          <p:nvPr>
            <p:ph idx="1"/>
          </p:nvPr>
        </p:nvSpPr>
        <p:spPr/>
        <p:txBody>
          <a:bodyPr/>
          <a:lstStyle/>
          <a:p>
            <a:pPr marL="428625" indent="-428625">
              <a:lnSpc>
                <a:spcPct val="101000"/>
              </a:lnSpc>
              <a:spcAft>
                <a:spcPts val="900"/>
              </a:spcAft>
            </a:pPr>
            <a:r>
              <a:rPr lang="en-US" spc="75"/>
              <a:t>Encourage opportunities for writing such as letters to family or friends, shopping lists, notes or reminders, stories and poems </a:t>
            </a:r>
          </a:p>
          <a:p>
            <a:pPr marL="428625" indent="-428625">
              <a:lnSpc>
                <a:spcPct val="101000"/>
              </a:lnSpc>
              <a:spcAft>
                <a:spcPts val="900"/>
              </a:spcAft>
            </a:pPr>
            <a:r>
              <a:rPr lang="en-US" spc="75"/>
              <a:t>Write together- be a good role model for writing </a:t>
            </a:r>
          </a:p>
          <a:p>
            <a:pPr marL="428625" indent="-428625">
              <a:lnSpc>
                <a:spcPct val="101000"/>
              </a:lnSpc>
              <a:spcAft>
                <a:spcPts val="900"/>
              </a:spcAft>
            </a:pPr>
            <a:r>
              <a:rPr lang="en-US" spc="75"/>
              <a:t>Encourage use of a dictionary to check spelling and a thesaurus to find synonyms and expand vocabulary </a:t>
            </a:r>
          </a:p>
          <a:p>
            <a:pPr marL="428625" indent="-428625">
              <a:lnSpc>
                <a:spcPct val="101000"/>
              </a:lnSpc>
              <a:spcAft>
                <a:spcPts val="900"/>
              </a:spcAft>
            </a:pPr>
            <a:r>
              <a:rPr lang="en-US" spc="75"/>
              <a:t>Remember that good readers become good writers! </a:t>
            </a:r>
          </a:p>
        </p:txBody>
      </p:sp>
    </p:spTree>
    <p:extLst>
      <p:ext uri="{BB962C8B-B14F-4D97-AF65-F5344CB8AC3E}">
        <p14:creationId xmlns:p14="http://schemas.microsoft.com/office/powerpoint/2010/main" val="815542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6CE7-EC04-42CA-045E-C6AFBA08EB2C}"/>
              </a:ext>
            </a:extLst>
          </p:cNvPr>
          <p:cNvSpPr>
            <a:spLocks noGrp="1"/>
          </p:cNvSpPr>
          <p:nvPr>
            <p:ph type="title"/>
          </p:nvPr>
        </p:nvSpPr>
        <p:spPr/>
        <p:txBody>
          <a:bodyPr/>
          <a:lstStyle/>
          <a:p>
            <a:r>
              <a:rPr lang="en-GB"/>
              <a:t>THINGS TO REMEMBER</a:t>
            </a:r>
          </a:p>
        </p:txBody>
      </p:sp>
      <p:sp>
        <p:nvSpPr>
          <p:cNvPr id="3" name="Content Placeholder 2">
            <a:extLst>
              <a:ext uri="{FF2B5EF4-FFF2-40B4-BE49-F238E27FC236}">
                <a16:creationId xmlns:a16="http://schemas.microsoft.com/office/drawing/2014/main" id="{C881E131-4188-E673-9C9C-75598A89DD2D}"/>
              </a:ext>
            </a:extLst>
          </p:cNvPr>
          <p:cNvSpPr>
            <a:spLocks noGrp="1"/>
          </p:cNvSpPr>
          <p:nvPr>
            <p:ph idx="1"/>
          </p:nvPr>
        </p:nvSpPr>
        <p:spPr/>
        <p:txBody>
          <a:bodyPr/>
          <a:lstStyle/>
          <a:p>
            <a:pPr marL="685800" indent="-685800">
              <a:lnSpc>
                <a:spcPct val="91000"/>
              </a:lnSpc>
            </a:pPr>
            <a:r>
              <a:rPr lang="en-US"/>
              <a:t>The wellbeing of your children is our priority. </a:t>
            </a:r>
          </a:p>
          <a:p>
            <a:pPr marL="685800" indent="-685800">
              <a:lnSpc>
                <a:spcPct val="91000"/>
              </a:lnSpc>
            </a:pPr>
            <a:r>
              <a:rPr lang="en-US"/>
              <a:t>It is important that the children feel calm and relaxed about their SATs. </a:t>
            </a:r>
          </a:p>
          <a:p>
            <a:pPr marL="685800" indent="-685800">
              <a:lnSpc>
                <a:spcPct val="91000"/>
              </a:lnSpc>
            </a:pPr>
            <a:r>
              <a:rPr lang="en-US"/>
              <a:t>We are here if you or your child has any concerns. </a:t>
            </a:r>
          </a:p>
          <a:p>
            <a:pPr marL="685800" indent="-685800">
              <a:lnSpc>
                <a:spcPct val="91000"/>
              </a:lnSpc>
            </a:pPr>
            <a:r>
              <a:rPr lang="en-US"/>
              <a:t>We are in this together; we believe in your children, and we will be doing everything to help them reach their full potential. </a:t>
            </a:r>
          </a:p>
        </p:txBody>
      </p:sp>
    </p:spTree>
    <p:extLst>
      <p:ext uri="{BB962C8B-B14F-4D97-AF65-F5344CB8AC3E}">
        <p14:creationId xmlns:p14="http://schemas.microsoft.com/office/powerpoint/2010/main" val="1749942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394D1-D6A5-F9DB-B86F-83D2347767DE}"/>
              </a:ext>
            </a:extLst>
          </p:cNvPr>
          <p:cNvSpPr>
            <a:spLocks noGrp="1"/>
          </p:cNvSpPr>
          <p:nvPr>
            <p:ph type="title"/>
          </p:nvPr>
        </p:nvSpPr>
        <p:spPr/>
        <p:txBody>
          <a:bodyPr/>
          <a:lstStyle/>
          <a:p>
            <a:r>
              <a:rPr lang="en-GB"/>
              <a:t>Special Arrangements</a:t>
            </a:r>
          </a:p>
        </p:txBody>
      </p:sp>
    </p:spTree>
    <p:extLst>
      <p:ext uri="{BB962C8B-B14F-4D97-AF65-F5344CB8AC3E}">
        <p14:creationId xmlns:p14="http://schemas.microsoft.com/office/powerpoint/2010/main" val="295040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C3A8C1-E54E-9CE9-0BEB-B144BABF9CCE}"/>
              </a:ext>
            </a:extLst>
          </p:cNvPr>
          <p:cNvSpPr>
            <a:spLocks noGrp="1"/>
          </p:cNvSpPr>
          <p:nvPr>
            <p:ph type="title"/>
          </p:nvPr>
        </p:nvSpPr>
        <p:spPr/>
        <p:txBody>
          <a:bodyPr/>
          <a:lstStyle/>
          <a:p>
            <a:r>
              <a:rPr lang="en-GB"/>
              <a:t>SPECIAL ARRANGEMENTS</a:t>
            </a:r>
          </a:p>
        </p:txBody>
      </p:sp>
      <p:sp>
        <p:nvSpPr>
          <p:cNvPr id="5" name="Content Placeholder 4">
            <a:extLst>
              <a:ext uri="{FF2B5EF4-FFF2-40B4-BE49-F238E27FC236}">
                <a16:creationId xmlns:a16="http://schemas.microsoft.com/office/drawing/2014/main" id="{4781E25F-0FE6-9F7F-945D-398A537BA5E6}"/>
              </a:ext>
            </a:extLst>
          </p:cNvPr>
          <p:cNvSpPr>
            <a:spLocks noGrp="1"/>
          </p:cNvSpPr>
          <p:nvPr>
            <p:ph idx="1"/>
          </p:nvPr>
        </p:nvSpPr>
        <p:spPr>
          <a:xfrm>
            <a:off x="285750" y="2795587"/>
            <a:ext cx="15487650" cy="7491413"/>
          </a:xfrm>
        </p:spPr>
        <p:txBody>
          <a:bodyPr>
            <a:normAutofit fontScale="85000" lnSpcReduction="20000"/>
          </a:bodyPr>
          <a:lstStyle/>
          <a:p>
            <a:pPr marL="0" indent="0">
              <a:buNone/>
            </a:pPr>
            <a:r>
              <a:rPr lang="en-GB"/>
              <a:t>Children with additional needs (who have similar support as part of day-to-day learning in school) may be allotted specific arrangements including: </a:t>
            </a:r>
          </a:p>
          <a:p>
            <a:pPr marL="685800" indent="-685800"/>
            <a:r>
              <a:rPr lang="en-GB"/>
              <a:t>Additional time </a:t>
            </a:r>
          </a:p>
          <a:p>
            <a:pPr marL="685800" indent="-685800"/>
            <a:r>
              <a:rPr lang="en-GB"/>
              <a:t>Tests being opened early to be modified </a:t>
            </a:r>
          </a:p>
          <a:p>
            <a:pPr marL="685800" indent="-685800"/>
            <a:r>
              <a:rPr lang="en-GB"/>
              <a:t>An adult to scribe for them </a:t>
            </a:r>
          </a:p>
          <a:p>
            <a:pPr marL="685800" indent="-685800"/>
            <a:r>
              <a:rPr lang="en-GB"/>
              <a:t>An adult to read for them </a:t>
            </a:r>
          </a:p>
          <a:p>
            <a:pPr marL="685800" indent="-685800"/>
            <a:r>
              <a:rPr lang="en-GB"/>
              <a:t>The use of prompts or rest breaks </a:t>
            </a:r>
          </a:p>
          <a:p>
            <a:pPr marL="685800" indent="-685800"/>
            <a:r>
              <a:rPr lang="en-GB"/>
              <a:t>Arrangements for children who are ill or injured at the time of the tests</a:t>
            </a:r>
          </a:p>
          <a:p>
            <a:pPr marL="685800" indent="-685800"/>
            <a:r>
              <a:rPr lang="en-GB"/>
              <a:t>Pupils with an EHCP are automatically allowed up to 25% additional time (except for the spelling paper, which is not timed). Pupils who use the modified large print or braille versions of the tests are automatically allowed up to 100% additional time. </a:t>
            </a:r>
          </a:p>
        </p:txBody>
      </p:sp>
    </p:spTree>
    <p:extLst>
      <p:ext uri="{BB962C8B-B14F-4D97-AF65-F5344CB8AC3E}">
        <p14:creationId xmlns:p14="http://schemas.microsoft.com/office/powerpoint/2010/main" val="170150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 y="26338"/>
            <a:ext cx="7391780" cy="987193"/>
          </a:xfrm>
          <a:prstGeom prst="rect">
            <a:avLst/>
          </a:prstGeom>
        </p:spPr>
        <p:txBody>
          <a:bodyPr wrap="square" lIns="0" tIns="0" rIns="0" bIns="0" rtlCol="0" anchor="t">
            <a:spAutoFit/>
          </a:bodyPr>
          <a:lstStyle/>
          <a:p>
            <a:pPr marL="0" marR="0" lvl="0" indent="0" algn="l" defTabSz="914400" rtl="0" eaLnBrk="1" fontAlgn="auto" latinLnBrk="0" hangingPunct="1">
              <a:lnSpc>
                <a:spcPts val="8160"/>
              </a:lnSpc>
              <a:spcBef>
                <a:spcPts val="0"/>
              </a:spcBef>
              <a:spcAft>
                <a:spcPts val="0"/>
              </a:spcAft>
              <a:buClrTx/>
              <a:buSzTx/>
              <a:buFontTx/>
              <a:buNone/>
              <a:tabLst/>
              <a:defRPr/>
            </a:pPr>
            <a:r>
              <a:rPr kumimoji="0" lang="en-US" sz="6800" b="1" i="0" u="none" strike="noStrike" kern="1200" cap="none" spc="0" normalizeH="0" baseline="0" noProof="0">
                <a:ln>
                  <a:noFill/>
                </a:ln>
                <a:solidFill>
                  <a:srgbClr val="0C1293"/>
                </a:solidFill>
                <a:effectLst/>
                <a:uLnTx/>
                <a:uFillTx/>
                <a:latin typeface="Arial Bold"/>
                <a:ea typeface="Arial Bold"/>
                <a:cs typeface="Arial Bold"/>
                <a:sym typeface="Arial Bold"/>
              </a:rPr>
              <a:t>Paper content</a:t>
            </a:r>
          </a:p>
        </p:txBody>
      </p:sp>
      <p:grpSp>
        <p:nvGrpSpPr>
          <p:cNvPr id="3" name="Group 3"/>
          <p:cNvGrpSpPr>
            <a:grpSpLocks noChangeAspect="1"/>
          </p:cNvGrpSpPr>
          <p:nvPr/>
        </p:nvGrpSpPr>
        <p:grpSpPr>
          <a:xfrm>
            <a:off x="927192" y="1839782"/>
            <a:ext cx="7391812" cy="8170851"/>
            <a:chOff x="0" y="0"/>
            <a:chExt cx="9855750" cy="10894468"/>
          </a:xfrm>
        </p:grpSpPr>
        <p:sp>
          <p:nvSpPr>
            <p:cNvPr id="4" name="Freeform 4"/>
            <p:cNvSpPr/>
            <p:nvPr/>
          </p:nvSpPr>
          <p:spPr>
            <a:xfrm>
              <a:off x="0" y="0"/>
              <a:ext cx="9855708" cy="10894441"/>
            </a:xfrm>
            <a:custGeom>
              <a:avLst/>
              <a:gdLst/>
              <a:ahLst/>
              <a:cxnLst/>
              <a:rect l="l" t="t" r="r" b="b"/>
              <a:pathLst>
                <a:path w="9855708" h="10894441">
                  <a:moveTo>
                    <a:pt x="0" y="0"/>
                  </a:moveTo>
                  <a:lnTo>
                    <a:pt x="9855708" y="0"/>
                  </a:lnTo>
                  <a:lnTo>
                    <a:pt x="9855708" y="10894441"/>
                  </a:lnTo>
                  <a:lnTo>
                    <a:pt x="0" y="108944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8891620" y="2571650"/>
            <a:ext cx="8331960" cy="6232476"/>
            <a:chOff x="0" y="0"/>
            <a:chExt cx="11109280" cy="8309968"/>
          </a:xfrm>
        </p:grpSpPr>
        <p:sp>
          <p:nvSpPr>
            <p:cNvPr id="6" name="Freeform 6"/>
            <p:cNvSpPr/>
            <p:nvPr/>
          </p:nvSpPr>
          <p:spPr>
            <a:xfrm>
              <a:off x="0" y="0"/>
              <a:ext cx="11109325" cy="8309991"/>
            </a:xfrm>
            <a:custGeom>
              <a:avLst/>
              <a:gdLst/>
              <a:ahLst/>
              <a:cxnLst/>
              <a:rect l="l" t="t" r="r" b="b"/>
              <a:pathLst>
                <a:path w="11109325" h="8309991">
                  <a:moveTo>
                    <a:pt x="0" y="0"/>
                  </a:moveTo>
                  <a:lnTo>
                    <a:pt x="11109325" y="0"/>
                  </a:lnTo>
                  <a:lnTo>
                    <a:pt x="11109325" y="8309991"/>
                  </a:lnTo>
                  <a:lnTo>
                    <a:pt x="0" y="8309991"/>
                  </a:lnTo>
                  <a:close/>
                </a:path>
              </a:pathLst>
            </a:custGeom>
            <a:solidFill>
              <a:srgbClr val="DFBB68"/>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24" y="-1524"/>
              <a:ext cx="11112373" cy="8313039"/>
            </a:xfrm>
            <a:custGeom>
              <a:avLst/>
              <a:gdLst/>
              <a:ahLst/>
              <a:cxnLst/>
              <a:rect l="l" t="t" r="r" b="b"/>
              <a:pathLst>
                <a:path w="11112373" h="8313039">
                  <a:moveTo>
                    <a:pt x="1524" y="0"/>
                  </a:moveTo>
                  <a:lnTo>
                    <a:pt x="11110849" y="0"/>
                  </a:lnTo>
                  <a:cubicBezTo>
                    <a:pt x="11111738" y="0"/>
                    <a:pt x="11112373" y="762"/>
                    <a:pt x="11112373" y="1524"/>
                  </a:cubicBezTo>
                  <a:lnTo>
                    <a:pt x="11112373" y="8311515"/>
                  </a:lnTo>
                  <a:cubicBezTo>
                    <a:pt x="11112373" y="8312404"/>
                    <a:pt x="11111611" y="8313039"/>
                    <a:pt x="11110849" y="8313039"/>
                  </a:cubicBezTo>
                  <a:lnTo>
                    <a:pt x="1524" y="8313039"/>
                  </a:lnTo>
                  <a:cubicBezTo>
                    <a:pt x="635" y="8313039"/>
                    <a:pt x="0" y="8312277"/>
                    <a:pt x="0" y="8311515"/>
                  </a:cubicBezTo>
                  <a:lnTo>
                    <a:pt x="0" y="1524"/>
                  </a:lnTo>
                  <a:cubicBezTo>
                    <a:pt x="0" y="635"/>
                    <a:pt x="762" y="0"/>
                    <a:pt x="1524" y="0"/>
                  </a:cubicBezTo>
                  <a:moveTo>
                    <a:pt x="1524" y="3048"/>
                  </a:moveTo>
                  <a:lnTo>
                    <a:pt x="1524" y="1524"/>
                  </a:lnTo>
                  <a:lnTo>
                    <a:pt x="3048" y="1524"/>
                  </a:lnTo>
                  <a:lnTo>
                    <a:pt x="3048" y="8311515"/>
                  </a:lnTo>
                  <a:lnTo>
                    <a:pt x="1524" y="8311515"/>
                  </a:lnTo>
                  <a:lnTo>
                    <a:pt x="1524" y="8309991"/>
                  </a:lnTo>
                  <a:lnTo>
                    <a:pt x="11110849" y="8309991"/>
                  </a:lnTo>
                  <a:lnTo>
                    <a:pt x="11110849" y="8311515"/>
                  </a:lnTo>
                  <a:lnTo>
                    <a:pt x="11109325" y="8311515"/>
                  </a:lnTo>
                  <a:lnTo>
                    <a:pt x="11109325" y="1524"/>
                  </a:lnTo>
                  <a:lnTo>
                    <a:pt x="11110849" y="1524"/>
                  </a:lnTo>
                  <a:lnTo>
                    <a:pt x="11110849" y="3048"/>
                  </a:lnTo>
                  <a:lnTo>
                    <a:pt x="1524" y="3048"/>
                  </a:lnTo>
                  <a:close/>
                </a:path>
              </a:pathLst>
            </a:custGeom>
            <a:solidFill>
              <a:srgbClr val="000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66675"/>
              <a:ext cx="11109280" cy="8376643"/>
            </a:xfrm>
            <a:prstGeom prst="rect">
              <a:avLst/>
            </a:prstGeom>
          </p:spPr>
          <p:txBody>
            <a:bodyPr lIns="50800" tIns="50800" rIns="50800" bIns="50800" rtlCol="0" anchor="t"/>
            <a:lstStyle/>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Assistance</a:t>
              </a:r>
            </a:p>
            <a:p>
              <a:pPr marL="0" marR="0" lvl="0" indent="0" algn="l" defTabSz="914400" rtl="0" eaLnBrk="1" fontAlgn="auto" latinLnBrk="0" hangingPunct="1">
                <a:lnSpc>
                  <a:spcPts val="432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From DfE Test Administration Guidance...</a:t>
              </a:r>
            </a:p>
            <a:p>
              <a:pPr marL="0" marR="0" lvl="0" indent="0" algn="l" defTabSz="914400" rtl="0" eaLnBrk="1" fontAlgn="auto" latinLnBrk="0" hangingPunct="1">
                <a:lnSpc>
                  <a:spcPts val="432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MS)"/>
                  <a:ea typeface="Calibri (MS)"/>
                  <a:cs typeface="Calibri (MS)"/>
                  <a:sym typeface="Calibri (MS)"/>
                </a:rPr>
                <a:t>If a pupil requests it, a question may be read to them on a one-to-one basis. If reading to a pupil, you can read words and numbers but not mathematical symbols. This is to ensure pupils are not given an unfair advantage by having the function inadvertently explained by reading its name</a:t>
              </a:r>
              <a:r>
                <a:rPr kumimoji="0" lang="en-US" sz="3600"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a:t>
              </a:r>
            </a:p>
          </p:txBody>
        </p:sp>
      </p:grpSp>
      <p:sp>
        <p:nvSpPr>
          <p:cNvPr id="9" name="Freeform 9"/>
          <p:cNvSpPr/>
          <p:nvPr/>
        </p:nvSpPr>
        <p:spPr>
          <a:xfrm>
            <a:off x="15725287" y="188263"/>
            <a:ext cx="1534013" cy="2187855"/>
          </a:xfrm>
          <a:custGeom>
            <a:avLst/>
            <a:gdLst/>
            <a:ahLst/>
            <a:cxnLst/>
            <a:rect l="l" t="t" r="r" b="b"/>
            <a:pathLst>
              <a:path w="1534013" h="2187855">
                <a:moveTo>
                  <a:pt x="0" y="0"/>
                </a:moveTo>
                <a:lnTo>
                  <a:pt x="1534013" y="0"/>
                </a:lnTo>
                <a:lnTo>
                  <a:pt x="1534013" y="2187855"/>
                </a:lnTo>
                <a:lnTo>
                  <a:pt x="0" y="218785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03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8FA9-4E0A-3002-A719-316FEE4C3ED2}"/>
              </a:ext>
            </a:extLst>
          </p:cNvPr>
          <p:cNvSpPr>
            <a:spLocks noGrp="1"/>
          </p:cNvSpPr>
          <p:nvPr>
            <p:ph type="title"/>
          </p:nvPr>
        </p:nvSpPr>
        <p:spPr/>
        <p:txBody>
          <a:bodyPr/>
          <a:lstStyle/>
          <a:p>
            <a:r>
              <a:rPr lang="en-GB"/>
              <a:t>How are they graded?</a:t>
            </a:r>
          </a:p>
        </p:txBody>
      </p:sp>
      <p:sp>
        <p:nvSpPr>
          <p:cNvPr id="3" name="Content Placeholder 2">
            <a:extLst>
              <a:ext uri="{FF2B5EF4-FFF2-40B4-BE49-F238E27FC236}">
                <a16:creationId xmlns:a16="http://schemas.microsoft.com/office/drawing/2014/main" id="{10431C2D-A057-2D66-5ED1-8BB3AC1F9BAF}"/>
              </a:ext>
            </a:extLst>
          </p:cNvPr>
          <p:cNvSpPr>
            <a:spLocks noGrp="1"/>
          </p:cNvSpPr>
          <p:nvPr>
            <p:ph idx="1"/>
          </p:nvPr>
        </p:nvSpPr>
        <p:spPr>
          <a:xfrm>
            <a:off x="8601075" y="3759993"/>
            <a:ext cx="8686800" cy="6527007"/>
          </a:xfrm>
        </p:spPr>
        <p:txBody>
          <a:bodyPr/>
          <a:lstStyle/>
          <a:p>
            <a:pPr>
              <a:lnSpc>
                <a:spcPct val="91000"/>
              </a:lnSpc>
            </a:pPr>
            <a:r>
              <a:rPr lang="en-US"/>
              <a:t>SATs tests are marked externally; the school receives the results in July. </a:t>
            </a:r>
          </a:p>
          <a:p>
            <a:pPr>
              <a:lnSpc>
                <a:spcPct val="91000"/>
              </a:lnSpc>
            </a:pPr>
            <a:r>
              <a:rPr lang="en-US"/>
              <a:t>The marked tests will provide the following information: </a:t>
            </a:r>
          </a:p>
          <a:p>
            <a:pPr lvl="1">
              <a:lnSpc>
                <a:spcPct val="91000"/>
              </a:lnSpc>
            </a:pPr>
            <a:r>
              <a:rPr lang="en-US"/>
              <a:t>A raw score</a:t>
            </a:r>
          </a:p>
          <a:p>
            <a:pPr lvl="1">
              <a:lnSpc>
                <a:spcPct val="91000"/>
              </a:lnSpc>
            </a:pPr>
            <a:r>
              <a:rPr lang="en-US"/>
              <a:t>A scaled score </a:t>
            </a:r>
          </a:p>
          <a:p>
            <a:pPr lvl="1">
              <a:lnSpc>
                <a:spcPct val="91000"/>
              </a:lnSpc>
            </a:pPr>
            <a:r>
              <a:rPr lang="en-US"/>
              <a:t>An indication of whether the national standard has been met. </a:t>
            </a:r>
          </a:p>
        </p:txBody>
      </p:sp>
      <p:pic>
        <p:nvPicPr>
          <p:cNvPr id="4" name="Picture 2" descr="July 2026 calendar | free printable calendars">
            <a:extLst>
              <a:ext uri="{FF2B5EF4-FFF2-40B4-BE49-F238E27FC236}">
                <a16:creationId xmlns:a16="http://schemas.microsoft.com/office/drawing/2014/main" id="{5E21B41B-96CB-3DAA-917F-479C15E65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38" y="2536032"/>
            <a:ext cx="7476338" cy="566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810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3d1a75-1cd8-4f73-a574-9f75aed18cbf" xsi:nil="true"/>
    <lcf76f155ced4ddcb4097134ff3c332f xmlns="e29ded8c-a2a6-4d8f-9ccb-671cd83d3b7d">
      <Terms xmlns="http://schemas.microsoft.com/office/infopath/2007/PartnerControls"/>
    </lcf76f155ced4ddcb4097134ff3c332f>
    <_dlc_DocId xmlns="5c3d1a75-1cd8-4f73-a574-9f75aed18cbf">666S4U3DZPMY-1897795120-268305</_dlc_DocId>
    <_dlc_DocIdUrl xmlns="5c3d1a75-1cd8-4f73-a574-9f75aed18cbf">
      <Url>https://alvechurchworcsschuk.sharepoint.com/sites/AMSTeachingSharedDrive/_layouts/15/DocIdRedir.aspx?ID=666S4U3DZPMY-1897795120-268305</Url>
      <Description>666S4U3DZPMY-1897795120-268305</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D0A631815091645A836FA325D3B76B7" ma:contentTypeVersion="16" ma:contentTypeDescription="Create a new document." ma:contentTypeScope="" ma:versionID="99158d3d6ba0c06f611ff291dc5900d5">
  <xsd:schema xmlns:xsd="http://www.w3.org/2001/XMLSchema" xmlns:xs="http://www.w3.org/2001/XMLSchema" xmlns:p="http://schemas.microsoft.com/office/2006/metadata/properties" xmlns:ns2="5c3d1a75-1cd8-4f73-a574-9f75aed18cbf" xmlns:ns3="e29ded8c-a2a6-4d8f-9ccb-671cd83d3b7d" targetNamespace="http://schemas.microsoft.com/office/2006/metadata/properties" ma:root="true" ma:fieldsID="4ee37f7f7e3c71898fe2958871ee01eb" ns2:_="" ns3:_="">
    <xsd:import namespace="5c3d1a75-1cd8-4f73-a574-9f75aed18cbf"/>
    <xsd:import namespace="e29ded8c-a2a6-4d8f-9ccb-671cd83d3b7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LengthInSeconds" minOccurs="0"/>
                <xsd:element ref="ns3:MediaServiceDateTaken"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2:SharedWithUsers" minOccurs="0"/>
                <xsd:element ref="ns2:SharedWithDetail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3d1a75-1cd8-4f73-a574-9f75aed18cb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0" nillable="true" ma:displayName="Taxonomy Catch All Column" ma:hidden="true" ma:list="{5fcc9173-90ee-42e2-9046-783eec1def2c}" ma:internalName="TaxCatchAll" ma:showField="CatchAllData" ma:web="5c3d1a75-1cd8-4f73-a574-9f75aed18cb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9ded8c-a2a6-4d8f-9ccb-671cd83d3b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d3e4470-7ae4-4194-8996-f112134d3bc2"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4BACAB-FBC3-4EC1-BD50-FFEA6BA2955A}">
  <ds:schemaRefs>
    <ds:schemaRef ds:uri="5c3d1a75-1cd8-4f73-a574-9f75aed18cbf"/>
    <ds:schemaRef ds:uri="e29ded8c-a2a6-4d8f-9ccb-671cd83d3b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C7589E-42FC-4A6F-A6D8-20E6CB5B3FC1}">
  <ds:schemaRefs>
    <ds:schemaRef ds:uri="http://schemas.microsoft.com/sharepoint/events"/>
  </ds:schemaRefs>
</ds:datastoreItem>
</file>

<file path=customXml/itemProps3.xml><?xml version="1.0" encoding="utf-8"?>
<ds:datastoreItem xmlns:ds="http://schemas.openxmlformats.org/officeDocument/2006/customXml" ds:itemID="{C26620D1-2C8D-4766-B612-6ED795FF4769}">
  <ds:schemaRefs>
    <ds:schemaRef ds:uri="5c3d1a75-1cd8-4f73-a574-9f75aed18cbf"/>
    <ds:schemaRef ds:uri="e29ded8c-a2a6-4d8f-9ccb-671cd83d3b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D3FFE00-3C8F-44F7-844F-0987D24D3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1813</Words>
  <Application>Microsoft Office PowerPoint</Application>
  <PresentationFormat>Custom</PresentationFormat>
  <Paragraphs>234</Paragraphs>
  <Slides>53</Slides>
  <Notes>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6" baseType="lpstr">
      <vt:lpstr>Arial</vt:lpstr>
      <vt:lpstr>Aptos</vt:lpstr>
      <vt:lpstr>Calibri (MS) Bold</vt:lpstr>
      <vt:lpstr>Arimo</vt:lpstr>
      <vt:lpstr>Kermit Light</vt:lpstr>
      <vt:lpstr>Calibri</vt:lpstr>
      <vt:lpstr>Arial Bold</vt:lpstr>
      <vt:lpstr>Arimo Bold</vt:lpstr>
      <vt:lpstr>Calibri (MS)</vt:lpstr>
      <vt:lpstr>Calibri (MS) Bold Italics</vt:lpstr>
      <vt:lpstr>Office Theme</vt:lpstr>
      <vt:lpstr>1_Office Theme</vt:lpstr>
      <vt:lpstr>Worksheet</vt:lpstr>
      <vt:lpstr>KS2 SATs Information Evening</vt:lpstr>
      <vt:lpstr>What will we cover in this meeting? </vt:lpstr>
      <vt:lpstr>What are SATs?</vt:lpstr>
      <vt:lpstr>SATs</vt:lpstr>
      <vt:lpstr>When are the SATs?</vt:lpstr>
      <vt:lpstr>Special Arrangements</vt:lpstr>
      <vt:lpstr>SPECIAL ARRANGEMENTS</vt:lpstr>
      <vt:lpstr>PowerPoint Presentation</vt:lpstr>
      <vt:lpstr>How are they graded?</vt:lpstr>
      <vt:lpstr>Grading of the Tests</vt:lpstr>
      <vt:lpstr>PowerPoint Presentation</vt:lpstr>
      <vt:lpstr>What Do the Questions Look Like?</vt:lpstr>
      <vt:lpstr>Spelling, Punctuation and Grammar: Paper 1 </vt:lpstr>
      <vt:lpstr>Spelling, Punctuation and Grammar: Paper 1</vt:lpstr>
      <vt:lpstr>Spelling, Punctuation and Grammar: Paper 2</vt:lpstr>
      <vt:lpstr>English reading </vt:lpstr>
      <vt:lpstr>English reading </vt:lpstr>
      <vt:lpstr>English reading </vt:lpstr>
      <vt:lpstr>Writing </vt:lpstr>
      <vt:lpstr>Writing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help your child?</vt:lpstr>
      <vt:lpstr>PowerPoint Presentation</vt:lpstr>
      <vt:lpstr>Reading </vt:lpstr>
      <vt:lpstr>SPAG</vt:lpstr>
      <vt:lpstr>Writing </vt:lpstr>
      <vt:lpstr>THINGS TO REMEMBER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SATS - Information Evening 2026.pptx</dc:title>
  <dc:creator>J Burford</dc:creator>
  <cp:lastModifiedBy>J Burford</cp:lastModifiedBy>
  <cp:revision>4</cp:revision>
  <dcterms:created xsi:type="dcterms:W3CDTF">2006-08-16T00:00:00Z</dcterms:created>
  <dcterms:modified xsi:type="dcterms:W3CDTF">2026-02-25T07:38:50Z</dcterms:modified>
  <dc:identifier>DAG5P9DTkOk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0x0101007D0A631815091645A836FA325D3B76B7</vt:lpwstr>
  </property>
  <property fmtid="{D5CDD505-2E9C-101B-9397-08002B2CF9AE}" pid="3" name="MediaServiceImageTags">
    <vt:lpwstr/>
  </property>
  <property fmtid="{D5CDD505-2E9C-101B-9397-08002B2CF9AE}" pid="4" name="_dlc_DocIdItemGuid">
    <vt:lpwstr>8f5355fa-7845-45ad-b07e-8b2168db2bcb</vt:lpwstr>
  </property>
</Properties>
</file>